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9.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10.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1.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2.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13.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14.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drawings/drawing1.xml" ContentType="application/vnd.openxmlformats-officedocument.drawingml.chartshapes+xml"/>
  <Override PartName="/ppt/notesSlides/notesSlide17.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29"/>
  </p:notesMasterIdLst>
  <p:handoutMasterIdLst>
    <p:handoutMasterId r:id="rId30"/>
  </p:handoutMasterIdLst>
  <p:sldIdLst>
    <p:sldId id="256" r:id="rId2"/>
    <p:sldId id="257" r:id="rId3"/>
    <p:sldId id="260" r:id="rId4"/>
    <p:sldId id="259" r:id="rId5"/>
    <p:sldId id="263" r:id="rId6"/>
    <p:sldId id="262" r:id="rId7"/>
    <p:sldId id="261" r:id="rId8"/>
    <p:sldId id="279" r:id="rId9"/>
    <p:sldId id="264" r:id="rId10"/>
    <p:sldId id="283" r:id="rId11"/>
    <p:sldId id="265" r:id="rId12"/>
    <p:sldId id="266" r:id="rId13"/>
    <p:sldId id="267" r:id="rId14"/>
    <p:sldId id="268" r:id="rId15"/>
    <p:sldId id="269" r:id="rId16"/>
    <p:sldId id="270" r:id="rId17"/>
    <p:sldId id="271" r:id="rId18"/>
    <p:sldId id="272" r:id="rId19"/>
    <p:sldId id="274" r:id="rId20"/>
    <p:sldId id="273" r:id="rId21"/>
    <p:sldId id="275" r:id="rId22"/>
    <p:sldId id="286" r:id="rId23"/>
    <p:sldId id="287" r:id="rId24"/>
    <p:sldId id="285" r:id="rId25"/>
    <p:sldId id="284" r:id="rId26"/>
    <p:sldId id="276"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4662" autoAdjust="0"/>
  </p:normalViewPr>
  <p:slideViewPr>
    <p:cSldViewPr>
      <p:cViewPr>
        <p:scale>
          <a:sx n="100" d="100"/>
          <a:sy n="100" d="100"/>
        </p:scale>
        <p:origin x="-1848"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eric\Desktop\2013_Project%20Data.xlsx" TargetMode="External"/></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10.xml"/><Relationship Id="rId2" Type="http://schemas.openxmlformats.org/officeDocument/2006/relationships/oleObject" Target="file:///C:\Users\eric\Desktop\2013_Project%20Data.xlsx" TargetMode="External"/><Relationship Id="rId3" Type="http://schemas.openxmlformats.org/officeDocument/2006/relationships/chartUserShapes" Target="../drawings/drawing1.xml"/></Relationships>
</file>

<file path=ppt/charts/_rels/chart11.xml.rels><?xml version="1.0" encoding="UTF-8" standalone="yes"?>
<Relationships xmlns="http://schemas.openxmlformats.org/package/2006/relationships"><Relationship Id="rId1" Type="http://schemas.openxmlformats.org/officeDocument/2006/relationships/themeOverride" Target="../theme/themeOverride11.xml"/><Relationship Id="rId2" Type="http://schemas.openxmlformats.org/officeDocument/2006/relationships/oleObject" Target="file:///C:\Users\eric\Desktop\2013_Project%20Data.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eric\Desktop\2013_Project%20Data.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C:\Users\eric\Desktop\2013_Project%20Data.xlsx"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file:///C:\Users\eric\Desktop\2013_Project%20Data.xlsx" TargetMode="Externa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file:///C:\Users\eric\Desktop\2013_Project%20Data.xlsx" TargetMode="Externa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file:///C:\Users\eric\Desktop\2013_Project%20Data.xlsx" TargetMode="External"/></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oleObject" Target="file:///C:\Users\eric\Desktop\2013_Project%20Data.xlsx" TargetMode="External"/></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oleObject" Target="file:///C:\Users\eric\Desktop\2013_Project%20Data.xlsx" TargetMode="External"/></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oleObject" Target="file:///C:\Users\eric\Desktop\2013_Projec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Phosphorous</a:t>
            </a:r>
            <a:r>
              <a:rPr lang="en-US" baseline="0" dirty="0"/>
              <a:t>  Mean Site Values (mg/L)</a:t>
            </a:r>
            <a:endParaRPr lang="en-US" dirty="0"/>
          </a:p>
        </c:rich>
      </c:tx>
      <c:layout>
        <c:manualLayout>
          <c:xMode val="edge"/>
          <c:yMode val="edge"/>
          <c:x val="0.213499639978631"/>
          <c:y val="0.0601259842519685"/>
        </c:manualLayout>
      </c:layout>
      <c:overlay val="0"/>
    </c:title>
    <c:autoTitleDeleted val="0"/>
    <c:plotArea>
      <c:layout>
        <c:manualLayout>
          <c:layoutTarget val="inner"/>
          <c:xMode val="edge"/>
          <c:yMode val="edge"/>
          <c:x val="0.0654517120019089"/>
          <c:y val="0.202709348831396"/>
          <c:w val="0.715230615704287"/>
          <c:h val="0.432594925634296"/>
        </c:manualLayout>
      </c:layout>
      <c:barChart>
        <c:barDir val="col"/>
        <c:grouping val="clustered"/>
        <c:varyColors val="0"/>
        <c:ser>
          <c:idx val="0"/>
          <c:order val="0"/>
          <c:tx>
            <c:v>2012 Mean Value</c:v>
          </c:tx>
          <c:invertIfNegative val="0"/>
          <c:cat>
            <c:strRef>
              <c:f>'C:\Users\eric\Desktop\Desktop\2012 CR Project\CRG Project 2011-0501\CRG 2012 Annual Report\Report Data and Reference Material\[Project Data.xlsx]Sample Parameter_Summary_ Data'!$A$4:$A$12</c:f>
              <c:strCache>
                <c:ptCount val="9"/>
                <c:pt idx="0">
                  <c:v>Cemetery Rd. (CC2)</c:v>
                </c:pt>
                <c:pt idx="1">
                  <c:v>Dodge Rd. (CC1)</c:v>
                </c:pt>
                <c:pt idx="2">
                  <c:v>Dayton Rd. (C2)</c:v>
                </c:pt>
                <c:pt idx="3">
                  <c:v>Wells Rd. (C1)</c:v>
                </c:pt>
                <c:pt idx="4">
                  <c:v>Caine Rd. (V2)</c:v>
                </c:pt>
                <c:pt idx="5">
                  <c:v>Huron Rd. (V1)</c:v>
                </c:pt>
                <c:pt idx="6">
                  <c:v>Bray Rd. (F2)</c:v>
                </c:pt>
                <c:pt idx="7">
                  <c:v>Beyer Rd. (F1)</c:v>
                </c:pt>
                <c:pt idx="8">
                  <c:v>Fort Rd. (B1)</c:v>
                </c:pt>
              </c:strCache>
            </c:strRef>
          </c:cat>
          <c:val>
            <c:numRef>
              <c:f>'C:\Users\eric\Desktop\Desktop\2012 CR Project\CRG Project 2011-0501\CRG 2012 Annual Report\Report Data and Reference Material\[Project Data.xlsx]Sample Parameter_Summary_ Data'!$B$4:$B$12</c:f>
              <c:numCache>
                <c:formatCode>General</c:formatCode>
                <c:ptCount val="9"/>
                <c:pt idx="0">
                  <c:v>0.0519877166097505</c:v>
                </c:pt>
                <c:pt idx="1">
                  <c:v>0.0367179653291807</c:v>
                </c:pt>
                <c:pt idx="2">
                  <c:v>2.34027385350499E-5</c:v>
                </c:pt>
                <c:pt idx="3">
                  <c:v>3.79236426964342E-5</c:v>
                </c:pt>
                <c:pt idx="4">
                  <c:v>0.0634658458476328</c:v>
                </c:pt>
                <c:pt idx="5">
                  <c:v>0.0559313223539702</c:v>
                </c:pt>
                <c:pt idx="6">
                  <c:v>0.101846379403382</c:v>
                </c:pt>
                <c:pt idx="7">
                  <c:v>0.085</c:v>
                </c:pt>
                <c:pt idx="8">
                  <c:v>0.0916384837587854</c:v>
                </c:pt>
              </c:numCache>
            </c:numRef>
          </c:val>
        </c:ser>
        <c:ser>
          <c:idx val="1"/>
          <c:order val="1"/>
          <c:tx>
            <c:v>2013 Mean Value</c:v>
          </c:tx>
          <c:invertIfNegative val="0"/>
          <c:val>
            <c:numRef>
              <c:f>'Sample Parameter_Summary_ Data'!$B$4:$B$12</c:f>
              <c:numCache>
                <c:formatCode>0.00</c:formatCode>
                <c:ptCount val="9"/>
                <c:pt idx="0">
                  <c:v>0.0562600558805456</c:v>
                </c:pt>
                <c:pt idx="1">
                  <c:v>0.0452159783641648</c:v>
                </c:pt>
                <c:pt idx="2" formatCode="0.000">
                  <c:v>0.00689373164195558</c:v>
                </c:pt>
                <c:pt idx="3">
                  <c:v>0.00724137781985453</c:v>
                </c:pt>
                <c:pt idx="4">
                  <c:v>0.0476927900682614</c:v>
                </c:pt>
                <c:pt idx="5">
                  <c:v>0.0483610830170274</c:v>
                </c:pt>
                <c:pt idx="6">
                  <c:v>0.0996646421370637</c:v>
                </c:pt>
                <c:pt idx="7">
                  <c:v>0.104162450496365</c:v>
                </c:pt>
                <c:pt idx="8">
                  <c:v>0.108517537482729</c:v>
                </c:pt>
              </c:numCache>
            </c:numRef>
          </c:val>
        </c:ser>
        <c:dLbls>
          <c:showLegendKey val="0"/>
          <c:showVal val="0"/>
          <c:showCatName val="0"/>
          <c:showSerName val="0"/>
          <c:showPercent val="0"/>
          <c:showBubbleSize val="0"/>
        </c:dLbls>
        <c:gapWidth val="150"/>
        <c:axId val="1814294040"/>
        <c:axId val="1814274248"/>
      </c:barChart>
      <c:catAx>
        <c:axId val="1814294040"/>
        <c:scaling>
          <c:orientation val="minMax"/>
        </c:scaling>
        <c:delete val="0"/>
        <c:axPos val="b"/>
        <c:majorTickMark val="out"/>
        <c:minorTickMark val="none"/>
        <c:tickLblPos val="nextTo"/>
        <c:txPr>
          <a:bodyPr rot="-5400000" vert="horz"/>
          <a:lstStyle/>
          <a:p>
            <a:pPr>
              <a:defRPr sz="1200" b="1"/>
            </a:pPr>
            <a:endParaRPr lang="en-US"/>
          </a:p>
        </c:txPr>
        <c:crossAx val="1814274248"/>
        <c:crosses val="autoZero"/>
        <c:auto val="1"/>
        <c:lblAlgn val="ctr"/>
        <c:lblOffset val="100"/>
        <c:noMultiLvlLbl val="0"/>
      </c:catAx>
      <c:valAx>
        <c:axId val="1814274248"/>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1814294040"/>
        <c:crosses val="autoZero"/>
        <c:crossBetween val="between"/>
      </c:valAx>
      <c:spPr>
        <a:noFill/>
        <a:ln w="25400">
          <a:noFill/>
        </a:ln>
      </c:spPr>
    </c:plotArea>
    <c:legend>
      <c:legendPos val="r"/>
      <c:layout>
        <c:manualLayout>
          <c:xMode val="edge"/>
          <c:yMode val="edge"/>
          <c:x val="0.805077646544182"/>
          <c:y val="0.392793400824897"/>
          <c:w val="0.184505686789151"/>
          <c:h val="0.162726534183227"/>
        </c:manualLayout>
      </c:layout>
      <c:overlay val="0"/>
      <c:txPr>
        <a:bodyPr/>
        <a:lstStyle/>
        <a:p>
          <a:pPr>
            <a:defRPr sz="1200" b="1"/>
          </a:pPr>
          <a:endParaRPr lang="en-US"/>
        </a:p>
      </c:txPr>
    </c:legend>
    <c:plotVisOnly val="1"/>
    <c:dispBlanksAs val="gap"/>
    <c:showDLblsOverMax val="0"/>
  </c:chart>
  <c:spPr>
    <a:ln w="19050"/>
  </c:sp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Cas</a:t>
            </a:r>
            <a:r>
              <a:rPr lang="en-US" baseline="0" dirty="0"/>
              <a:t>s River Water </a:t>
            </a:r>
            <a:r>
              <a:rPr lang="en-US" baseline="0" dirty="0" smtClean="0"/>
              <a:t>Quality </a:t>
            </a:r>
            <a:r>
              <a:rPr lang="en-US" baseline="0" dirty="0"/>
              <a:t>Index Values</a:t>
            </a:r>
          </a:p>
          <a:p>
            <a:pPr>
              <a:defRPr/>
            </a:pPr>
            <a:endParaRPr lang="en-US" sz="1050" baseline="0" dirty="0"/>
          </a:p>
          <a:p>
            <a:pPr>
              <a:defRPr/>
            </a:pPr>
            <a:r>
              <a:rPr lang="en-US" sz="1400" baseline="0" dirty="0"/>
              <a:t>Cass City to Bridgeport</a:t>
            </a:r>
            <a:endParaRPr lang="en-US" sz="1400" dirty="0"/>
          </a:p>
        </c:rich>
      </c:tx>
      <c:layout>
        <c:manualLayout>
          <c:xMode val="edge"/>
          <c:yMode val="edge"/>
          <c:x val="0.254056615406296"/>
          <c:y val="0.0308880308880309"/>
        </c:manualLayout>
      </c:layout>
      <c:overlay val="1"/>
    </c:title>
    <c:autoTitleDeleted val="0"/>
    <c:plotArea>
      <c:layout>
        <c:manualLayout>
          <c:layoutTarget val="inner"/>
          <c:xMode val="edge"/>
          <c:yMode val="edge"/>
          <c:x val="0.17248345634648"/>
          <c:y val="0.200601546428318"/>
          <c:w val="0.62902687499633"/>
          <c:h val="0.495798903515439"/>
        </c:manualLayout>
      </c:layout>
      <c:lineChart>
        <c:grouping val="standard"/>
        <c:varyColors val="0"/>
        <c:ser>
          <c:idx val="0"/>
          <c:order val="0"/>
          <c:tx>
            <c:v>Mean Site WQI Value</c:v>
          </c:tx>
          <c:marker>
            <c:symbol val="none"/>
          </c:marker>
          <c:dLbls>
            <c:dLbl>
              <c:idx val="0"/>
              <c:layout>
                <c:manualLayout>
                  <c:x val="-0.00608133789433675"/>
                  <c:y val="-0.00286123032904149"/>
                </c:manualLayout>
              </c:layout>
              <c:showLegendKey val="0"/>
              <c:showVal val="1"/>
              <c:showCatName val="0"/>
              <c:showSerName val="0"/>
              <c:showPercent val="0"/>
              <c:showBubbleSize val="0"/>
            </c:dLbl>
            <c:dLbl>
              <c:idx val="1"/>
              <c:layout>
                <c:manualLayout>
                  <c:x val="-0.0288863549980996"/>
                  <c:y val="-0.0257510729613734"/>
                </c:manualLayout>
              </c:layout>
              <c:showLegendKey val="0"/>
              <c:showVal val="1"/>
              <c:showCatName val="0"/>
              <c:showSerName val="0"/>
              <c:showPercent val="0"/>
              <c:showBubbleSize val="0"/>
            </c:dLbl>
            <c:dLbl>
              <c:idx val="2"/>
              <c:layout>
                <c:manualLayout>
                  <c:x val="-0.0228050171037628"/>
                  <c:y val="-0.0314735336194564"/>
                </c:manualLayout>
              </c:layout>
              <c:showLegendKey val="0"/>
              <c:showVal val="1"/>
              <c:showCatName val="0"/>
              <c:showSerName val="0"/>
              <c:showPercent val="0"/>
              <c:showBubbleSize val="0"/>
            </c:dLbl>
            <c:dLbl>
              <c:idx val="3"/>
              <c:layout>
                <c:manualLayout>
                  <c:x val="-0.0182440136830103"/>
                  <c:y val="-0.0228898426323319"/>
                </c:manualLayout>
              </c:layout>
              <c:showLegendKey val="0"/>
              <c:showVal val="1"/>
              <c:showCatName val="0"/>
              <c:showSerName val="0"/>
              <c:showPercent val="0"/>
              <c:showBubbleSize val="0"/>
            </c:dLbl>
            <c:dLbl>
              <c:idx val="4"/>
              <c:layout>
                <c:manualLayout>
                  <c:x val="-0.0167236792094261"/>
                  <c:y val="-0.0171678325617023"/>
                </c:manualLayout>
              </c:layout>
              <c:showLegendKey val="0"/>
              <c:showVal val="1"/>
              <c:showCatName val="0"/>
              <c:showSerName val="0"/>
              <c:showPercent val="0"/>
              <c:showBubbleSize val="0"/>
            </c:dLbl>
            <c:dLbl>
              <c:idx val="5"/>
              <c:layout>
                <c:manualLayout>
                  <c:x val="-0.0228050171037628"/>
                  <c:y val="0.0114446960224393"/>
                </c:manualLayout>
              </c:layout>
              <c:showLegendKey val="0"/>
              <c:showVal val="1"/>
              <c:showCatName val="0"/>
              <c:showSerName val="0"/>
              <c:showPercent val="0"/>
              <c:showBubbleSize val="0"/>
            </c:dLbl>
            <c:dLbl>
              <c:idx val="6"/>
              <c:layout>
                <c:manualLayout>
                  <c:x val="-0.0167236792094261"/>
                  <c:y val="-0.0171673819742489"/>
                </c:manualLayout>
              </c:layout>
              <c:showLegendKey val="0"/>
              <c:showVal val="1"/>
              <c:showCatName val="0"/>
              <c:showSerName val="0"/>
              <c:showPercent val="0"/>
              <c:showBubbleSize val="0"/>
            </c:dLbl>
            <c:dLbl>
              <c:idx val="7"/>
              <c:layout>
                <c:manualLayout>
                  <c:x val="-0.0258456860509312"/>
                  <c:y val="0.0143061516452074"/>
                </c:manualLayout>
              </c:layout>
              <c:showLegendKey val="0"/>
              <c:showVal val="1"/>
              <c:showCatName val="0"/>
              <c:showSerName val="0"/>
              <c:showPercent val="0"/>
              <c:showBubbleSize val="0"/>
            </c:dLbl>
            <c:dLbl>
              <c:idx val="8"/>
              <c:layout>
                <c:manualLayout>
                  <c:x val="-0.0440607843482652"/>
                  <c:y val="-0.0268892064167655"/>
                </c:manualLayout>
              </c:layout>
              <c:showLegendKey val="0"/>
              <c:showVal val="1"/>
              <c:showCatName val="0"/>
              <c:showSerName val="0"/>
              <c:showPercent val="0"/>
              <c:showBubbleSize val="0"/>
            </c:dLbl>
            <c:txPr>
              <a:bodyPr/>
              <a:lstStyle/>
              <a:p>
                <a:pPr>
                  <a:defRPr b="1" i="0" baseline="0"/>
                </a:pPr>
                <a:endParaRPr lang="en-US"/>
              </a:p>
            </c:txPr>
            <c:showLegendKey val="0"/>
            <c:showVal val="1"/>
            <c:showCatName val="0"/>
            <c:showSerName val="0"/>
            <c:showPercent val="0"/>
            <c:showBubbleSize val="0"/>
            <c:showLeaderLines val="0"/>
          </c:dLbls>
          <c:trendline>
            <c:trendlineType val="linear"/>
            <c:dispRSqr val="0"/>
            <c:dispEq val="0"/>
          </c:trendline>
          <c:cat>
            <c:strRef>
              <c:f>WQI_Summary!$A$3:$A$11</c:f>
              <c:strCache>
                <c:ptCount val="9"/>
                <c:pt idx="0">
                  <c:v>Cemetery Rd. (CC2)</c:v>
                </c:pt>
                <c:pt idx="1">
                  <c:v>Dodge Rd. (CC1)</c:v>
                </c:pt>
                <c:pt idx="2">
                  <c:v>Dayton Rd. (C2)</c:v>
                </c:pt>
                <c:pt idx="3">
                  <c:v>Wells Rd. (C1)</c:v>
                </c:pt>
                <c:pt idx="4">
                  <c:v>Caine Rd. (V2)</c:v>
                </c:pt>
                <c:pt idx="5">
                  <c:v>Huron Rd. (V1)</c:v>
                </c:pt>
                <c:pt idx="6">
                  <c:v>Bray Rd. (F2)</c:v>
                </c:pt>
                <c:pt idx="7">
                  <c:v>Beyer Rd. (F1)</c:v>
                </c:pt>
                <c:pt idx="8">
                  <c:v>Fort Rd. (B1)</c:v>
                </c:pt>
              </c:strCache>
            </c:strRef>
          </c:cat>
          <c:val>
            <c:numRef>
              <c:f>WQI_Summary!$B$3:$B$11</c:f>
              <c:numCache>
                <c:formatCode>0.0</c:formatCode>
                <c:ptCount val="9"/>
                <c:pt idx="0">
                  <c:v>76.05</c:v>
                </c:pt>
                <c:pt idx="1">
                  <c:v>75.59</c:v>
                </c:pt>
                <c:pt idx="2">
                  <c:v>77.07</c:v>
                </c:pt>
                <c:pt idx="3">
                  <c:v>76.15</c:v>
                </c:pt>
                <c:pt idx="4">
                  <c:v>77.73</c:v>
                </c:pt>
                <c:pt idx="5">
                  <c:v>77.86000000000001</c:v>
                </c:pt>
                <c:pt idx="6">
                  <c:v>75.39</c:v>
                </c:pt>
                <c:pt idx="7">
                  <c:v>75.54</c:v>
                </c:pt>
                <c:pt idx="8">
                  <c:v>77.45</c:v>
                </c:pt>
              </c:numCache>
            </c:numRef>
          </c:val>
          <c:smooth val="0"/>
        </c:ser>
        <c:ser>
          <c:idx val="1"/>
          <c:order val="1"/>
          <c:tx>
            <c:v>Mean WQI (Study Area)</c:v>
          </c:tx>
          <c:marker>
            <c:symbol val="none"/>
          </c:marker>
          <c:val>
            <c:numRef>
              <c:f>WQI_Summary!$D$3:$D$11</c:f>
              <c:numCache>
                <c:formatCode>0.0</c:formatCode>
                <c:ptCount val="9"/>
                <c:pt idx="0">
                  <c:v>76.53095203520354</c:v>
                </c:pt>
                <c:pt idx="1">
                  <c:v>76.53095203520354</c:v>
                </c:pt>
                <c:pt idx="2">
                  <c:v>76.53095203520354</c:v>
                </c:pt>
                <c:pt idx="3">
                  <c:v>76.53095203520354</c:v>
                </c:pt>
                <c:pt idx="4">
                  <c:v>76.53095203520354</c:v>
                </c:pt>
                <c:pt idx="5">
                  <c:v>76.53095203520354</c:v>
                </c:pt>
                <c:pt idx="6">
                  <c:v>76.53095203520354</c:v>
                </c:pt>
                <c:pt idx="7">
                  <c:v>76.53095203520354</c:v>
                </c:pt>
                <c:pt idx="8">
                  <c:v>76.53095203520354</c:v>
                </c:pt>
              </c:numCache>
            </c:numRef>
          </c:val>
          <c:smooth val="0"/>
        </c:ser>
        <c:dLbls>
          <c:showLegendKey val="0"/>
          <c:showVal val="0"/>
          <c:showCatName val="0"/>
          <c:showSerName val="0"/>
          <c:showPercent val="0"/>
          <c:showBubbleSize val="0"/>
        </c:dLbls>
        <c:marker val="1"/>
        <c:smooth val="0"/>
        <c:axId val="1814486408"/>
        <c:axId val="1814475704"/>
      </c:lineChart>
      <c:catAx>
        <c:axId val="1814486408"/>
        <c:scaling>
          <c:orientation val="minMax"/>
        </c:scaling>
        <c:delete val="0"/>
        <c:axPos val="b"/>
        <c:majorGridlines/>
        <c:numFmt formatCode="#,##0.00" sourceLinked="0"/>
        <c:majorTickMark val="out"/>
        <c:minorTickMark val="none"/>
        <c:tickLblPos val="nextTo"/>
        <c:txPr>
          <a:bodyPr rot="-5400000" vert="horz"/>
          <a:lstStyle/>
          <a:p>
            <a:pPr>
              <a:defRPr sz="1200" b="1" i="0" baseline="0"/>
            </a:pPr>
            <a:endParaRPr lang="en-US"/>
          </a:p>
        </c:txPr>
        <c:crossAx val="1814475704"/>
        <c:crosses val="autoZero"/>
        <c:auto val="0"/>
        <c:lblAlgn val="ctr"/>
        <c:lblOffset val="100"/>
        <c:noMultiLvlLbl val="0"/>
      </c:catAx>
      <c:valAx>
        <c:axId val="1814475704"/>
        <c:scaling>
          <c:orientation val="minMax"/>
          <c:min val="73.0"/>
        </c:scaling>
        <c:delete val="0"/>
        <c:axPos val="l"/>
        <c:majorGridlines/>
        <c:numFmt formatCode="0.0" sourceLinked="1"/>
        <c:majorTickMark val="cross"/>
        <c:minorTickMark val="none"/>
        <c:tickLblPos val="nextTo"/>
        <c:txPr>
          <a:bodyPr/>
          <a:lstStyle/>
          <a:p>
            <a:pPr>
              <a:defRPr sz="1200" b="1" i="0" baseline="0"/>
            </a:pPr>
            <a:endParaRPr lang="en-US"/>
          </a:p>
        </c:txPr>
        <c:crossAx val="1814486408"/>
        <c:crosses val="autoZero"/>
        <c:crossBetween val="midCat"/>
        <c:majorUnit val="2.0"/>
      </c:valAx>
    </c:plotArea>
    <c:legend>
      <c:legendPos val="r"/>
      <c:layout>
        <c:manualLayout>
          <c:xMode val="edge"/>
          <c:yMode val="edge"/>
          <c:x val="0.820222304426712"/>
          <c:y val="0.393495880582495"/>
          <c:w val="0.141393500270847"/>
          <c:h val="0.181106990346035"/>
        </c:manualLayout>
      </c:layout>
      <c:overlay val="0"/>
      <c:txPr>
        <a:bodyPr/>
        <a:lstStyle/>
        <a:p>
          <a:pPr>
            <a:defRPr b="1"/>
          </a:pPr>
          <a:endParaRPr lang="en-US"/>
        </a:p>
      </c:txPr>
    </c:legend>
    <c:plotVisOnly val="1"/>
    <c:dispBlanksAs val="gap"/>
    <c:showDLblsOverMax val="0"/>
  </c:chart>
  <c:spPr>
    <a:noFill/>
    <a:ln>
      <a:solidFill>
        <a:schemeClr val="tx1">
          <a:lumMod val="85000"/>
          <a:lumOff val="15000"/>
        </a:schemeClr>
      </a:solidFill>
    </a:ln>
  </c:sp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WQI Annual Comparison</a:t>
            </a:r>
          </a:p>
          <a:p>
            <a:pPr>
              <a:defRPr/>
            </a:pPr>
            <a:r>
              <a:rPr lang="en-US" dirty="0"/>
              <a:t>2012 and 2013 Sampling Seasons</a:t>
            </a:r>
          </a:p>
        </c:rich>
      </c:tx>
      <c:layout>
        <c:manualLayout>
          <c:xMode val="edge"/>
          <c:yMode val="edge"/>
          <c:x val="0.30998389907144"/>
          <c:y val="0.0700280112044818"/>
        </c:manualLayout>
      </c:layout>
      <c:overlay val="1"/>
    </c:title>
    <c:autoTitleDeleted val="0"/>
    <c:plotArea>
      <c:layout>
        <c:manualLayout>
          <c:layoutTarget val="inner"/>
          <c:xMode val="edge"/>
          <c:yMode val="edge"/>
          <c:x val="0.093989091699672"/>
          <c:y val="0.263234963276649"/>
          <c:w val="0.730077731880154"/>
          <c:h val="0.442726129822008"/>
        </c:manualLayout>
      </c:layout>
      <c:barChart>
        <c:barDir val="col"/>
        <c:grouping val="clustered"/>
        <c:varyColors val="0"/>
        <c:ser>
          <c:idx val="0"/>
          <c:order val="0"/>
          <c:tx>
            <c:v>2012 WQI Value</c:v>
          </c:tx>
          <c:invertIfNegative val="0"/>
          <c:cat>
            <c:strRef>
              <c:f>WQI_Comparison!$A$4:$A$12</c:f>
              <c:strCache>
                <c:ptCount val="9"/>
                <c:pt idx="0">
                  <c:v>Cemetery Rd. (CC2)</c:v>
                </c:pt>
                <c:pt idx="1">
                  <c:v>Dodge Rd. (CC1)</c:v>
                </c:pt>
                <c:pt idx="2">
                  <c:v>Dayton Rd. (C2)</c:v>
                </c:pt>
                <c:pt idx="3">
                  <c:v>Wells Rd. (C1)</c:v>
                </c:pt>
                <c:pt idx="4">
                  <c:v>Caine Rd. (V2)</c:v>
                </c:pt>
                <c:pt idx="5">
                  <c:v>Huron Rd. (V1)</c:v>
                </c:pt>
                <c:pt idx="6">
                  <c:v>Bray Rd. (F2)</c:v>
                </c:pt>
                <c:pt idx="7">
                  <c:v>Beyer Rd. (F1)</c:v>
                </c:pt>
                <c:pt idx="8">
                  <c:v>Fort Rd. (B1)</c:v>
                </c:pt>
              </c:strCache>
            </c:strRef>
          </c:cat>
          <c:val>
            <c:numRef>
              <c:f>WQI_Comparison!$B$4:$B$12</c:f>
              <c:numCache>
                <c:formatCode>0.0</c:formatCode>
                <c:ptCount val="9"/>
                <c:pt idx="0">
                  <c:v>75.95</c:v>
                </c:pt>
                <c:pt idx="1">
                  <c:v>76.77</c:v>
                </c:pt>
                <c:pt idx="2">
                  <c:v>78.02999999999998</c:v>
                </c:pt>
                <c:pt idx="3">
                  <c:v>77.13</c:v>
                </c:pt>
                <c:pt idx="4">
                  <c:v>76.26</c:v>
                </c:pt>
                <c:pt idx="5">
                  <c:v>76.07</c:v>
                </c:pt>
                <c:pt idx="6">
                  <c:v>75.44000000000002</c:v>
                </c:pt>
                <c:pt idx="7">
                  <c:v>73.9</c:v>
                </c:pt>
                <c:pt idx="8">
                  <c:v>75.96000000000002</c:v>
                </c:pt>
              </c:numCache>
            </c:numRef>
          </c:val>
        </c:ser>
        <c:ser>
          <c:idx val="1"/>
          <c:order val="1"/>
          <c:tx>
            <c:v>2013 WQI Value</c:v>
          </c:tx>
          <c:invertIfNegative val="0"/>
          <c:cat>
            <c:strRef>
              <c:f>WQI_Comparison!$A$4:$A$12</c:f>
              <c:strCache>
                <c:ptCount val="9"/>
                <c:pt idx="0">
                  <c:v>Cemetery Rd. (CC2)</c:v>
                </c:pt>
                <c:pt idx="1">
                  <c:v>Dodge Rd. (CC1)</c:v>
                </c:pt>
                <c:pt idx="2">
                  <c:v>Dayton Rd. (C2)</c:v>
                </c:pt>
                <c:pt idx="3">
                  <c:v>Wells Rd. (C1)</c:v>
                </c:pt>
                <c:pt idx="4">
                  <c:v>Caine Rd. (V2)</c:v>
                </c:pt>
                <c:pt idx="5">
                  <c:v>Huron Rd. (V1)</c:v>
                </c:pt>
                <c:pt idx="6">
                  <c:v>Bray Rd. (F2)</c:v>
                </c:pt>
                <c:pt idx="7">
                  <c:v>Beyer Rd. (F1)</c:v>
                </c:pt>
                <c:pt idx="8">
                  <c:v>Fort Rd. (B1)</c:v>
                </c:pt>
              </c:strCache>
            </c:strRef>
          </c:cat>
          <c:val>
            <c:numRef>
              <c:f>WQI_Comparison!$C$4:$C$12</c:f>
              <c:numCache>
                <c:formatCode>0.0</c:formatCode>
                <c:ptCount val="9"/>
                <c:pt idx="0">
                  <c:v>76.05</c:v>
                </c:pt>
                <c:pt idx="1">
                  <c:v>75.59</c:v>
                </c:pt>
                <c:pt idx="2">
                  <c:v>77.07</c:v>
                </c:pt>
                <c:pt idx="3">
                  <c:v>76.15</c:v>
                </c:pt>
                <c:pt idx="4">
                  <c:v>77.73</c:v>
                </c:pt>
                <c:pt idx="5">
                  <c:v>77.86000000000001</c:v>
                </c:pt>
                <c:pt idx="6">
                  <c:v>75.39</c:v>
                </c:pt>
                <c:pt idx="7">
                  <c:v>75.54</c:v>
                </c:pt>
                <c:pt idx="8">
                  <c:v>77.45</c:v>
                </c:pt>
              </c:numCache>
            </c:numRef>
          </c:val>
        </c:ser>
        <c:dLbls>
          <c:showLegendKey val="0"/>
          <c:showVal val="0"/>
          <c:showCatName val="0"/>
          <c:showSerName val="0"/>
          <c:showPercent val="0"/>
          <c:showBubbleSize val="0"/>
        </c:dLbls>
        <c:gapWidth val="150"/>
        <c:overlap val="10"/>
        <c:axId val="-2073809880"/>
        <c:axId val="1821747784"/>
      </c:barChart>
      <c:catAx>
        <c:axId val="-2073809880"/>
        <c:scaling>
          <c:orientation val="minMax"/>
        </c:scaling>
        <c:delete val="0"/>
        <c:axPos val="b"/>
        <c:numFmt formatCode="General" sourceLinked="1"/>
        <c:majorTickMark val="out"/>
        <c:minorTickMark val="none"/>
        <c:tickLblPos val="nextTo"/>
        <c:txPr>
          <a:bodyPr rot="-5400000" vert="horz"/>
          <a:lstStyle/>
          <a:p>
            <a:pPr>
              <a:defRPr sz="1200" b="1"/>
            </a:pPr>
            <a:endParaRPr lang="en-US"/>
          </a:p>
        </c:txPr>
        <c:crossAx val="1821747784"/>
        <c:crosses val="autoZero"/>
        <c:auto val="1"/>
        <c:lblAlgn val="ctr"/>
        <c:lblOffset val="100"/>
        <c:noMultiLvlLbl val="0"/>
      </c:catAx>
      <c:valAx>
        <c:axId val="1821747784"/>
        <c:scaling>
          <c:orientation val="minMax"/>
          <c:min val="72.0"/>
        </c:scaling>
        <c:delete val="0"/>
        <c:axPos val="l"/>
        <c:majorGridlines/>
        <c:title>
          <c:tx>
            <c:rich>
              <a:bodyPr rot="-5400000" vert="horz"/>
              <a:lstStyle/>
              <a:p>
                <a:pPr>
                  <a:defRPr b="1"/>
                </a:pPr>
                <a:r>
                  <a:rPr lang="en-US" b="1" dirty="0"/>
                  <a:t>WQI</a:t>
                </a:r>
              </a:p>
            </c:rich>
          </c:tx>
          <c:overlay val="0"/>
        </c:title>
        <c:numFmt formatCode="0.0" sourceLinked="1"/>
        <c:majorTickMark val="out"/>
        <c:minorTickMark val="none"/>
        <c:tickLblPos val="nextTo"/>
        <c:txPr>
          <a:bodyPr/>
          <a:lstStyle/>
          <a:p>
            <a:pPr>
              <a:defRPr sz="1100" b="1"/>
            </a:pPr>
            <a:endParaRPr lang="en-US"/>
          </a:p>
        </c:txPr>
        <c:crossAx val="-2073809880"/>
        <c:crosses val="autoZero"/>
        <c:crossBetween val="between"/>
      </c:valAx>
    </c:plotArea>
    <c:legend>
      <c:legendPos val="r"/>
      <c:overlay val="0"/>
      <c:txPr>
        <a:bodyPr/>
        <a:lstStyle/>
        <a:p>
          <a:pPr>
            <a:defRPr sz="1200" b="1"/>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Total Suspended</a:t>
            </a:r>
            <a:r>
              <a:rPr lang="en-US" baseline="0" dirty="0"/>
              <a:t> Solids Mean Site Values (mg/L)</a:t>
            </a:r>
            <a:endParaRPr lang="en-US" dirty="0"/>
          </a:p>
        </c:rich>
      </c:tx>
      <c:layout>
        <c:manualLayout>
          <c:xMode val="edge"/>
          <c:yMode val="edge"/>
          <c:x val="0.167382350232537"/>
          <c:y val="0.052906297264326"/>
        </c:manualLayout>
      </c:layout>
      <c:overlay val="0"/>
    </c:title>
    <c:autoTitleDeleted val="0"/>
    <c:plotArea>
      <c:layout>
        <c:manualLayout>
          <c:layoutTarget val="inner"/>
          <c:xMode val="edge"/>
          <c:yMode val="edge"/>
          <c:x val="0.0654517120019089"/>
          <c:y val="0.202709348831396"/>
          <c:w val="0.715230615704287"/>
          <c:h val="0.432594925634296"/>
        </c:manualLayout>
      </c:layout>
      <c:barChart>
        <c:barDir val="col"/>
        <c:grouping val="clustered"/>
        <c:varyColors val="0"/>
        <c:ser>
          <c:idx val="0"/>
          <c:order val="0"/>
          <c:tx>
            <c:v>2012 Mean Value</c:v>
          </c:tx>
          <c:invertIfNegative val="0"/>
          <c:cat>
            <c:strRef>
              <c:f>'[1]Sample Parameter_Summary_ Data'!$A$4:$A$12</c:f>
              <c:strCache>
                <c:ptCount val="9"/>
                <c:pt idx="0">
                  <c:v>Cemetery Rd. (CC2)</c:v>
                </c:pt>
                <c:pt idx="1">
                  <c:v>Dodge Rd. (CC1)</c:v>
                </c:pt>
                <c:pt idx="2">
                  <c:v>Dayton Rd. (C2)</c:v>
                </c:pt>
                <c:pt idx="3">
                  <c:v>Wells Rd. (C1)</c:v>
                </c:pt>
                <c:pt idx="4">
                  <c:v>Caine Rd. (V2)</c:v>
                </c:pt>
                <c:pt idx="5">
                  <c:v>Huron Rd. (V1)</c:v>
                </c:pt>
                <c:pt idx="6">
                  <c:v>Bray Rd. (F2)</c:v>
                </c:pt>
                <c:pt idx="7">
                  <c:v>Beyer Rd. (F1)</c:v>
                </c:pt>
                <c:pt idx="8">
                  <c:v>Fort Rd. (B1)</c:v>
                </c:pt>
              </c:strCache>
            </c:strRef>
          </c:cat>
          <c:val>
            <c:numRef>
              <c:f>'[1]Sample Parameter_Summary_ Data'!$C$4:$C$12</c:f>
              <c:numCache>
                <c:formatCode>General</c:formatCode>
                <c:ptCount val="9"/>
                <c:pt idx="0">
                  <c:v>6.175492639070671</c:v>
                </c:pt>
                <c:pt idx="1">
                  <c:v>4.861776137530279</c:v>
                </c:pt>
                <c:pt idx="2">
                  <c:v>13.07286330670033</c:v>
                </c:pt>
                <c:pt idx="3">
                  <c:v>17.14968508667294</c:v>
                </c:pt>
                <c:pt idx="4">
                  <c:v>11.8215878467664</c:v>
                </c:pt>
                <c:pt idx="5">
                  <c:v>12.28981847142482</c:v>
                </c:pt>
                <c:pt idx="6">
                  <c:v>10.71302826241273</c:v>
                </c:pt>
                <c:pt idx="7">
                  <c:v>13.07051814754801</c:v>
                </c:pt>
                <c:pt idx="8">
                  <c:v>22.98657700525974</c:v>
                </c:pt>
              </c:numCache>
            </c:numRef>
          </c:val>
        </c:ser>
        <c:ser>
          <c:idx val="1"/>
          <c:order val="1"/>
          <c:tx>
            <c:v>2013 Mean Value</c:v>
          </c:tx>
          <c:invertIfNegative val="0"/>
          <c:val>
            <c:numRef>
              <c:f>'Sample Parameter_Summary_ Data'!$C$4:$C$12</c:f>
              <c:numCache>
                <c:formatCode>0.0</c:formatCode>
                <c:ptCount val="9"/>
                <c:pt idx="0">
                  <c:v>11.5683496079816</c:v>
                </c:pt>
                <c:pt idx="1">
                  <c:v>8.97402680381243</c:v>
                </c:pt>
                <c:pt idx="2">
                  <c:v>14.45027111457605</c:v>
                </c:pt>
                <c:pt idx="3">
                  <c:v>23.25323458334508</c:v>
                </c:pt>
                <c:pt idx="4">
                  <c:v>13.64593221918948</c:v>
                </c:pt>
                <c:pt idx="5">
                  <c:v>13.25698056508828</c:v>
                </c:pt>
                <c:pt idx="6">
                  <c:v>13.87978379280051</c:v>
                </c:pt>
                <c:pt idx="7">
                  <c:v>20.17548484732442</c:v>
                </c:pt>
                <c:pt idx="8">
                  <c:v>15.64861472511329</c:v>
                </c:pt>
              </c:numCache>
            </c:numRef>
          </c:val>
        </c:ser>
        <c:dLbls>
          <c:showLegendKey val="0"/>
          <c:showVal val="0"/>
          <c:showCatName val="0"/>
          <c:showSerName val="0"/>
          <c:showPercent val="0"/>
          <c:showBubbleSize val="0"/>
        </c:dLbls>
        <c:gapWidth val="150"/>
        <c:axId val="1815045992"/>
        <c:axId val="1815049000"/>
      </c:barChart>
      <c:catAx>
        <c:axId val="1815045992"/>
        <c:scaling>
          <c:orientation val="minMax"/>
        </c:scaling>
        <c:delete val="0"/>
        <c:axPos val="b"/>
        <c:majorTickMark val="out"/>
        <c:minorTickMark val="none"/>
        <c:tickLblPos val="nextTo"/>
        <c:txPr>
          <a:bodyPr rot="-5400000" vert="horz"/>
          <a:lstStyle/>
          <a:p>
            <a:pPr>
              <a:defRPr sz="1200" b="1"/>
            </a:pPr>
            <a:endParaRPr lang="en-US"/>
          </a:p>
        </c:txPr>
        <c:crossAx val="1815049000"/>
        <c:crosses val="autoZero"/>
        <c:auto val="1"/>
        <c:lblAlgn val="ctr"/>
        <c:lblOffset val="100"/>
        <c:noMultiLvlLbl val="0"/>
      </c:catAx>
      <c:valAx>
        <c:axId val="1815049000"/>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1815045992"/>
        <c:crosses val="autoZero"/>
        <c:crossBetween val="between"/>
      </c:valAx>
    </c:plotArea>
    <c:legend>
      <c:legendPos val="r"/>
      <c:layout>
        <c:manualLayout>
          <c:xMode val="edge"/>
          <c:yMode val="edge"/>
          <c:x val="0.805077646544182"/>
          <c:y val="0.392793400824897"/>
          <c:w val="0.184505686789151"/>
          <c:h val="0.162726534183227"/>
        </c:manualLayout>
      </c:layout>
      <c:overlay val="0"/>
      <c:txPr>
        <a:bodyPr/>
        <a:lstStyle/>
        <a:p>
          <a:pPr>
            <a:defRPr sz="1200" b="1"/>
          </a:pPr>
          <a:endParaRPr lang="en-US"/>
        </a:p>
      </c:txPr>
    </c:legend>
    <c:plotVisOnly val="1"/>
    <c:dispBlanksAs val="gap"/>
    <c:showDLblsOverMax val="0"/>
  </c:chart>
  <c:spPr>
    <a:ln w="19050"/>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Fecal Coliform Bacteria</a:t>
            </a:r>
            <a:r>
              <a:rPr lang="en-US" baseline="0" dirty="0"/>
              <a:t> (Colonies/ 100 ml)</a:t>
            </a:r>
            <a:endParaRPr lang="en-US" dirty="0"/>
          </a:p>
        </c:rich>
      </c:tx>
      <c:layout>
        <c:manualLayout>
          <c:xMode val="edge"/>
          <c:yMode val="edge"/>
          <c:x val="0.192236165791776"/>
          <c:y val="0.0389138857642795"/>
        </c:manualLayout>
      </c:layout>
      <c:overlay val="0"/>
    </c:title>
    <c:autoTitleDeleted val="0"/>
    <c:plotArea>
      <c:layout>
        <c:manualLayout>
          <c:layoutTarget val="inner"/>
          <c:xMode val="edge"/>
          <c:yMode val="edge"/>
          <c:x val="0.0654517120019089"/>
          <c:y val="0.202709348831396"/>
          <c:w val="0.715230615704287"/>
          <c:h val="0.432594925634296"/>
        </c:manualLayout>
      </c:layout>
      <c:barChart>
        <c:barDir val="col"/>
        <c:grouping val="clustered"/>
        <c:varyColors val="0"/>
        <c:ser>
          <c:idx val="0"/>
          <c:order val="0"/>
          <c:tx>
            <c:v>2012 Mean Value</c:v>
          </c:tx>
          <c:invertIfNegative val="0"/>
          <c:cat>
            <c:strRef>
              <c:f>'[1]Sample Parameter_Summary_ Data'!$A$4:$A$12</c:f>
              <c:strCache>
                <c:ptCount val="9"/>
                <c:pt idx="0">
                  <c:v>Cemetery Rd. (CC2)</c:v>
                </c:pt>
                <c:pt idx="1">
                  <c:v>Dodge Rd. (CC1)</c:v>
                </c:pt>
                <c:pt idx="2">
                  <c:v>Dayton Rd. (C2)</c:v>
                </c:pt>
                <c:pt idx="3">
                  <c:v>Wells Rd. (C1)</c:v>
                </c:pt>
                <c:pt idx="4">
                  <c:v>Caine Rd. (V2)</c:v>
                </c:pt>
                <c:pt idx="5">
                  <c:v>Huron Rd. (V1)</c:v>
                </c:pt>
                <c:pt idx="6">
                  <c:v>Bray Rd. (F2)</c:v>
                </c:pt>
                <c:pt idx="7">
                  <c:v>Beyer Rd. (F1)</c:v>
                </c:pt>
                <c:pt idx="8">
                  <c:v>Fort Rd. (B1)</c:v>
                </c:pt>
              </c:strCache>
            </c:strRef>
          </c:cat>
          <c:val>
            <c:numRef>
              <c:f>'[1]Sample Parameter_Summary_ Data'!$D$4:$D$12</c:f>
              <c:numCache>
                <c:formatCode>General</c:formatCode>
                <c:ptCount val="9"/>
                <c:pt idx="0">
                  <c:v>95.5782199890742</c:v>
                </c:pt>
                <c:pt idx="1">
                  <c:v>82.72394902476206</c:v>
                </c:pt>
                <c:pt idx="2">
                  <c:v>40.62255621828644</c:v>
                </c:pt>
                <c:pt idx="3">
                  <c:v>58.9495238144761</c:v>
                </c:pt>
                <c:pt idx="4">
                  <c:v>56.5465237489696</c:v>
                </c:pt>
                <c:pt idx="5">
                  <c:v>54.78072441601469</c:v>
                </c:pt>
                <c:pt idx="6">
                  <c:v>134.1697032688591</c:v>
                </c:pt>
                <c:pt idx="7">
                  <c:v>140.1402220451102</c:v>
                </c:pt>
                <c:pt idx="8">
                  <c:v>130.0639548497652</c:v>
                </c:pt>
              </c:numCache>
            </c:numRef>
          </c:val>
        </c:ser>
        <c:ser>
          <c:idx val="1"/>
          <c:order val="1"/>
          <c:tx>
            <c:v>2013 Mean Value</c:v>
          </c:tx>
          <c:invertIfNegative val="0"/>
          <c:val>
            <c:numRef>
              <c:f>'Sample Parameter_Summary_ Data'!$D$4:$D$12</c:f>
              <c:numCache>
                <c:formatCode>0</c:formatCode>
                <c:ptCount val="9"/>
                <c:pt idx="0">
                  <c:v>129.2905418597524</c:v>
                </c:pt>
                <c:pt idx="1">
                  <c:v>174.9880412628575</c:v>
                </c:pt>
                <c:pt idx="2">
                  <c:v>93.85191463222098</c:v>
                </c:pt>
                <c:pt idx="3">
                  <c:v>90.1916647607343</c:v>
                </c:pt>
                <c:pt idx="4">
                  <c:v>55.04881242047826</c:v>
                </c:pt>
                <c:pt idx="5">
                  <c:v>57.99723167426485</c:v>
                </c:pt>
                <c:pt idx="6">
                  <c:v>189.4552547398691</c:v>
                </c:pt>
                <c:pt idx="7">
                  <c:v>162.8264337229008</c:v>
                </c:pt>
                <c:pt idx="8">
                  <c:v>83.0</c:v>
                </c:pt>
              </c:numCache>
            </c:numRef>
          </c:val>
        </c:ser>
        <c:dLbls>
          <c:showLegendKey val="0"/>
          <c:showVal val="0"/>
          <c:showCatName val="0"/>
          <c:showSerName val="0"/>
          <c:showPercent val="0"/>
          <c:showBubbleSize val="0"/>
        </c:dLbls>
        <c:gapWidth val="150"/>
        <c:axId val="1814983208"/>
        <c:axId val="1814986216"/>
      </c:barChart>
      <c:catAx>
        <c:axId val="1814983208"/>
        <c:scaling>
          <c:orientation val="minMax"/>
        </c:scaling>
        <c:delete val="0"/>
        <c:axPos val="b"/>
        <c:majorTickMark val="out"/>
        <c:minorTickMark val="none"/>
        <c:tickLblPos val="nextTo"/>
        <c:txPr>
          <a:bodyPr rot="-5400000" vert="horz"/>
          <a:lstStyle/>
          <a:p>
            <a:pPr>
              <a:defRPr sz="1200" b="1"/>
            </a:pPr>
            <a:endParaRPr lang="en-US"/>
          </a:p>
        </c:txPr>
        <c:crossAx val="1814986216"/>
        <c:crosses val="autoZero"/>
        <c:auto val="1"/>
        <c:lblAlgn val="ctr"/>
        <c:lblOffset val="100"/>
        <c:noMultiLvlLbl val="0"/>
      </c:catAx>
      <c:valAx>
        <c:axId val="1814986216"/>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1814983208"/>
        <c:crosses val="autoZero"/>
        <c:crossBetween val="between"/>
      </c:valAx>
    </c:plotArea>
    <c:legend>
      <c:legendPos val="r"/>
      <c:layout>
        <c:manualLayout>
          <c:xMode val="edge"/>
          <c:yMode val="edge"/>
          <c:x val="0.805077646544182"/>
          <c:y val="0.392793400824897"/>
          <c:w val="0.184505686789151"/>
          <c:h val="0.162726534183227"/>
        </c:manualLayout>
      </c:layout>
      <c:overlay val="0"/>
      <c:txPr>
        <a:bodyPr/>
        <a:lstStyle/>
        <a:p>
          <a:pPr>
            <a:defRPr sz="1200" b="1"/>
          </a:pPr>
          <a:endParaRPr lang="en-US"/>
        </a:p>
      </c:txPr>
    </c:legend>
    <c:plotVisOnly val="1"/>
    <c:dispBlanksAs val="gap"/>
    <c:showDLblsOverMax val="0"/>
  </c:chart>
  <c:spPr>
    <a:ln w="19050"/>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Nitrates </a:t>
            </a:r>
            <a:r>
              <a:rPr lang="en-US" baseline="0" dirty="0"/>
              <a:t>(mg/L)</a:t>
            </a:r>
            <a:endParaRPr lang="en-US" dirty="0"/>
          </a:p>
        </c:rich>
      </c:tx>
      <c:layout>
        <c:manualLayout>
          <c:xMode val="edge"/>
          <c:yMode val="edge"/>
          <c:x val="0.31705346042271"/>
          <c:y val="0.0561096529600467"/>
        </c:manualLayout>
      </c:layout>
      <c:overlay val="0"/>
    </c:title>
    <c:autoTitleDeleted val="0"/>
    <c:plotArea>
      <c:layout>
        <c:manualLayout>
          <c:layoutTarget val="inner"/>
          <c:xMode val="edge"/>
          <c:yMode val="edge"/>
          <c:x val="0.0654517120019089"/>
          <c:y val="0.202709348831396"/>
          <c:w val="0.715230615704287"/>
          <c:h val="0.432594925634296"/>
        </c:manualLayout>
      </c:layout>
      <c:barChart>
        <c:barDir val="col"/>
        <c:grouping val="clustered"/>
        <c:varyColors val="0"/>
        <c:ser>
          <c:idx val="0"/>
          <c:order val="0"/>
          <c:tx>
            <c:v>2012 Mean Value</c:v>
          </c:tx>
          <c:invertIfNegative val="0"/>
          <c:cat>
            <c:strRef>
              <c:f>'[1]Sample Parameter_Summary_ Data'!$A$4:$A$12</c:f>
              <c:strCache>
                <c:ptCount val="9"/>
                <c:pt idx="0">
                  <c:v>Cemetery Rd. (CC2)</c:v>
                </c:pt>
                <c:pt idx="1">
                  <c:v>Dodge Rd. (CC1)</c:v>
                </c:pt>
                <c:pt idx="2">
                  <c:v>Dayton Rd. (C2)</c:v>
                </c:pt>
                <c:pt idx="3">
                  <c:v>Wells Rd. (C1)</c:v>
                </c:pt>
                <c:pt idx="4">
                  <c:v>Caine Rd. (V2)</c:v>
                </c:pt>
                <c:pt idx="5">
                  <c:v>Huron Rd. (V1)</c:v>
                </c:pt>
                <c:pt idx="6">
                  <c:v>Bray Rd. (F2)</c:v>
                </c:pt>
                <c:pt idx="7">
                  <c:v>Beyer Rd. (F1)</c:v>
                </c:pt>
                <c:pt idx="8">
                  <c:v>Fort Rd. (B1)</c:v>
                </c:pt>
              </c:strCache>
            </c:strRef>
          </c:cat>
          <c:val>
            <c:numRef>
              <c:f>'[1]Sample Parameter_Summary_ Data'!$E$4:$E$12</c:f>
              <c:numCache>
                <c:formatCode>General</c:formatCode>
                <c:ptCount val="9"/>
                <c:pt idx="0">
                  <c:v>3.032038259425368</c:v>
                </c:pt>
                <c:pt idx="1">
                  <c:v>3.288723476038607</c:v>
                </c:pt>
                <c:pt idx="2">
                  <c:v>3.700638282584521</c:v>
                </c:pt>
                <c:pt idx="3">
                  <c:v>3.96791885606106</c:v>
                </c:pt>
                <c:pt idx="4">
                  <c:v>3.753690839099267</c:v>
                </c:pt>
                <c:pt idx="5">
                  <c:v>3.806810539659643</c:v>
                </c:pt>
                <c:pt idx="6">
                  <c:v>3.293676693668694</c:v>
                </c:pt>
                <c:pt idx="7">
                  <c:v>3.550928463408966</c:v>
                </c:pt>
                <c:pt idx="8">
                  <c:v>4.226534346283343</c:v>
                </c:pt>
              </c:numCache>
            </c:numRef>
          </c:val>
        </c:ser>
        <c:ser>
          <c:idx val="1"/>
          <c:order val="1"/>
          <c:tx>
            <c:v>2013 Mean Value</c:v>
          </c:tx>
          <c:invertIfNegative val="0"/>
          <c:val>
            <c:numRef>
              <c:f>'Sample Parameter_Summary_ Data'!$E$4:$E$12</c:f>
              <c:numCache>
                <c:formatCode>0.00</c:formatCode>
                <c:ptCount val="9"/>
                <c:pt idx="0">
                  <c:v>2.791400189359944</c:v>
                </c:pt>
                <c:pt idx="1">
                  <c:v>2.545681597419433</c:v>
                </c:pt>
                <c:pt idx="2">
                  <c:v>2.627853239036423</c:v>
                </c:pt>
                <c:pt idx="3">
                  <c:v>2.798111393085001</c:v>
                </c:pt>
                <c:pt idx="4">
                  <c:v>2.712742162483694</c:v>
                </c:pt>
                <c:pt idx="5">
                  <c:v>2.993286565082938</c:v>
                </c:pt>
                <c:pt idx="6">
                  <c:v>2.098201895472895</c:v>
                </c:pt>
                <c:pt idx="7">
                  <c:v>2.108714330929865</c:v>
                </c:pt>
                <c:pt idx="8">
                  <c:v>2.621032060594163</c:v>
                </c:pt>
              </c:numCache>
            </c:numRef>
          </c:val>
        </c:ser>
        <c:dLbls>
          <c:showLegendKey val="0"/>
          <c:showVal val="0"/>
          <c:showCatName val="0"/>
          <c:showSerName val="0"/>
          <c:showPercent val="0"/>
          <c:showBubbleSize val="0"/>
        </c:dLbls>
        <c:gapWidth val="150"/>
        <c:axId val="1814931256"/>
        <c:axId val="1814889832"/>
      </c:barChart>
      <c:catAx>
        <c:axId val="1814931256"/>
        <c:scaling>
          <c:orientation val="minMax"/>
        </c:scaling>
        <c:delete val="0"/>
        <c:axPos val="b"/>
        <c:majorTickMark val="out"/>
        <c:minorTickMark val="none"/>
        <c:tickLblPos val="nextTo"/>
        <c:txPr>
          <a:bodyPr rot="-5400000" vert="horz"/>
          <a:lstStyle/>
          <a:p>
            <a:pPr>
              <a:defRPr sz="1200" b="1"/>
            </a:pPr>
            <a:endParaRPr lang="en-US"/>
          </a:p>
        </c:txPr>
        <c:crossAx val="1814889832"/>
        <c:crosses val="autoZero"/>
        <c:auto val="1"/>
        <c:lblAlgn val="ctr"/>
        <c:lblOffset val="100"/>
        <c:noMultiLvlLbl val="0"/>
      </c:catAx>
      <c:valAx>
        <c:axId val="1814889832"/>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1814931256"/>
        <c:crosses val="autoZero"/>
        <c:crossBetween val="between"/>
        <c:majorUnit val="1.0"/>
      </c:valAx>
    </c:plotArea>
    <c:legend>
      <c:legendPos val="r"/>
      <c:layout>
        <c:manualLayout>
          <c:xMode val="edge"/>
          <c:yMode val="edge"/>
          <c:x val="0.805077646544182"/>
          <c:y val="0.392793400824897"/>
          <c:w val="0.184505686789151"/>
          <c:h val="0.162726534183227"/>
        </c:manualLayout>
      </c:layout>
      <c:overlay val="0"/>
      <c:txPr>
        <a:bodyPr/>
        <a:lstStyle/>
        <a:p>
          <a:pPr>
            <a:defRPr sz="1200" b="1"/>
          </a:pPr>
          <a:endParaRPr lang="en-US"/>
        </a:p>
      </c:txPr>
    </c:legend>
    <c:plotVisOnly val="1"/>
    <c:dispBlanksAs val="gap"/>
    <c:showDLblsOverMax val="0"/>
  </c:chart>
  <c:spPr>
    <a:ln w="19050"/>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Turbidity </a:t>
            </a:r>
            <a:r>
              <a:rPr lang="en-US" baseline="0" dirty="0"/>
              <a:t>(NTU's)</a:t>
            </a:r>
            <a:endParaRPr lang="en-US" dirty="0"/>
          </a:p>
        </c:rich>
      </c:tx>
      <c:layout>
        <c:manualLayout>
          <c:xMode val="edge"/>
          <c:yMode val="edge"/>
          <c:x val="0.345905047267322"/>
          <c:y val="0.0468503937007874"/>
        </c:manualLayout>
      </c:layout>
      <c:overlay val="0"/>
    </c:title>
    <c:autoTitleDeleted val="0"/>
    <c:plotArea>
      <c:layout>
        <c:manualLayout>
          <c:layoutTarget val="inner"/>
          <c:xMode val="edge"/>
          <c:yMode val="edge"/>
          <c:x val="0.0654517120019089"/>
          <c:y val="0.202709348831396"/>
          <c:w val="0.715230615704287"/>
          <c:h val="0.432594925634296"/>
        </c:manualLayout>
      </c:layout>
      <c:barChart>
        <c:barDir val="col"/>
        <c:grouping val="clustered"/>
        <c:varyColors val="0"/>
        <c:ser>
          <c:idx val="0"/>
          <c:order val="0"/>
          <c:tx>
            <c:v>2012 Mean Value</c:v>
          </c:tx>
          <c:invertIfNegative val="0"/>
          <c:cat>
            <c:strRef>
              <c:f>'[1]Sample Parameter_Summary_ Data'!$A$4:$A$12</c:f>
              <c:strCache>
                <c:ptCount val="9"/>
                <c:pt idx="0">
                  <c:v>Cemetery Rd. (CC2)</c:v>
                </c:pt>
                <c:pt idx="1">
                  <c:v>Dodge Rd. (CC1)</c:v>
                </c:pt>
                <c:pt idx="2">
                  <c:v>Dayton Rd. (C2)</c:v>
                </c:pt>
                <c:pt idx="3">
                  <c:v>Wells Rd. (C1)</c:v>
                </c:pt>
                <c:pt idx="4">
                  <c:v>Caine Rd. (V2)</c:v>
                </c:pt>
                <c:pt idx="5">
                  <c:v>Huron Rd. (V1)</c:v>
                </c:pt>
                <c:pt idx="6">
                  <c:v>Bray Rd. (F2)</c:v>
                </c:pt>
                <c:pt idx="7">
                  <c:v>Beyer Rd. (F1)</c:v>
                </c:pt>
                <c:pt idx="8">
                  <c:v>Fort Rd. (B1)</c:v>
                </c:pt>
              </c:strCache>
            </c:strRef>
          </c:cat>
          <c:val>
            <c:numRef>
              <c:f>'[1]Sample Parameter_Summary_ Data'!$F$4:$F$12</c:f>
              <c:numCache>
                <c:formatCode>General</c:formatCode>
                <c:ptCount val="9"/>
                <c:pt idx="0">
                  <c:v>6.858740275074941</c:v>
                </c:pt>
                <c:pt idx="1">
                  <c:v>4.616756189209682</c:v>
                </c:pt>
                <c:pt idx="2">
                  <c:v>10.8620688399365</c:v>
                </c:pt>
                <c:pt idx="3">
                  <c:v>14.16937207770298</c:v>
                </c:pt>
                <c:pt idx="4">
                  <c:v>10.07914902497097</c:v>
                </c:pt>
                <c:pt idx="5">
                  <c:v>11.63639977010162</c:v>
                </c:pt>
                <c:pt idx="6">
                  <c:v>8.095082173371151</c:v>
                </c:pt>
                <c:pt idx="7">
                  <c:v>9.558551308429864</c:v>
                </c:pt>
                <c:pt idx="8">
                  <c:v>19.23735652715684</c:v>
                </c:pt>
              </c:numCache>
            </c:numRef>
          </c:val>
        </c:ser>
        <c:ser>
          <c:idx val="1"/>
          <c:order val="1"/>
          <c:tx>
            <c:v>2013 Mean Value</c:v>
          </c:tx>
          <c:invertIfNegative val="0"/>
          <c:val>
            <c:numRef>
              <c:f>'Sample Parameter_Summary_ Data'!$F$4:$F$12</c:f>
              <c:numCache>
                <c:formatCode>0.0</c:formatCode>
                <c:ptCount val="9"/>
                <c:pt idx="0">
                  <c:v>10.23339100007228</c:v>
                </c:pt>
                <c:pt idx="1">
                  <c:v>9.105886168978585</c:v>
                </c:pt>
                <c:pt idx="2">
                  <c:v>14.88752377139778</c:v>
                </c:pt>
                <c:pt idx="3">
                  <c:v>26.20682590738538</c:v>
                </c:pt>
                <c:pt idx="4">
                  <c:v>13.93039697370184</c:v>
                </c:pt>
                <c:pt idx="5">
                  <c:v>13.50444011193574</c:v>
                </c:pt>
                <c:pt idx="6">
                  <c:v>10.20027397076981</c:v>
                </c:pt>
                <c:pt idx="7">
                  <c:v>13.47599877366332</c:v>
                </c:pt>
                <c:pt idx="8">
                  <c:v>15.81887026632724</c:v>
                </c:pt>
              </c:numCache>
            </c:numRef>
          </c:val>
        </c:ser>
        <c:dLbls>
          <c:showLegendKey val="0"/>
          <c:showVal val="0"/>
          <c:showCatName val="0"/>
          <c:showSerName val="0"/>
          <c:showPercent val="0"/>
          <c:showBubbleSize val="0"/>
        </c:dLbls>
        <c:gapWidth val="150"/>
        <c:axId val="1814859576"/>
        <c:axId val="1814853080"/>
      </c:barChart>
      <c:catAx>
        <c:axId val="1814859576"/>
        <c:scaling>
          <c:orientation val="minMax"/>
        </c:scaling>
        <c:delete val="0"/>
        <c:axPos val="b"/>
        <c:majorTickMark val="out"/>
        <c:minorTickMark val="none"/>
        <c:tickLblPos val="nextTo"/>
        <c:txPr>
          <a:bodyPr rot="-5400000" vert="horz"/>
          <a:lstStyle/>
          <a:p>
            <a:pPr>
              <a:defRPr sz="1200" b="1"/>
            </a:pPr>
            <a:endParaRPr lang="en-US"/>
          </a:p>
        </c:txPr>
        <c:crossAx val="1814853080"/>
        <c:crosses val="autoZero"/>
        <c:auto val="1"/>
        <c:lblAlgn val="ctr"/>
        <c:lblOffset val="100"/>
        <c:noMultiLvlLbl val="0"/>
      </c:catAx>
      <c:valAx>
        <c:axId val="1814853080"/>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1814859576"/>
        <c:crosses val="autoZero"/>
        <c:crossBetween val="between"/>
      </c:valAx>
    </c:plotArea>
    <c:legend>
      <c:legendPos val="r"/>
      <c:layout>
        <c:manualLayout>
          <c:xMode val="edge"/>
          <c:yMode val="edge"/>
          <c:x val="0.805077646544182"/>
          <c:y val="0.392793400824897"/>
          <c:w val="0.184505686789151"/>
          <c:h val="0.162726534183227"/>
        </c:manualLayout>
      </c:layout>
      <c:overlay val="0"/>
      <c:txPr>
        <a:bodyPr/>
        <a:lstStyle/>
        <a:p>
          <a:pPr>
            <a:defRPr sz="1200" b="1"/>
          </a:pPr>
          <a:endParaRPr lang="en-US"/>
        </a:p>
      </c:txPr>
    </c:legend>
    <c:plotVisOnly val="1"/>
    <c:dispBlanksAs val="gap"/>
    <c:showDLblsOverMax val="0"/>
  </c:chart>
  <c:spPr>
    <a:ln w="19050"/>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Temperature </a:t>
            </a:r>
            <a:r>
              <a:rPr lang="en-US" baseline="0" dirty="0"/>
              <a:t>(</a:t>
            </a:r>
            <a:r>
              <a:rPr lang="en-US" baseline="0" dirty="0">
                <a:latin typeface="Times New Roman"/>
                <a:cs typeface="Times New Roman"/>
              </a:rPr>
              <a:t>°F </a:t>
            </a:r>
            <a:r>
              <a:rPr lang="en-US" baseline="0" dirty="0"/>
              <a:t>)</a:t>
            </a:r>
            <a:endParaRPr lang="en-US" dirty="0"/>
          </a:p>
        </c:rich>
      </c:tx>
      <c:layout>
        <c:manualLayout>
          <c:xMode val="edge"/>
          <c:yMode val="edge"/>
          <c:x val="0.308281530598149"/>
          <c:y val="0.0622824924662195"/>
        </c:manualLayout>
      </c:layout>
      <c:overlay val="0"/>
    </c:title>
    <c:autoTitleDeleted val="0"/>
    <c:plotArea>
      <c:layout>
        <c:manualLayout>
          <c:layoutTarget val="inner"/>
          <c:xMode val="edge"/>
          <c:yMode val="edge"/>
          <c:x val="0.0654517120019089"/>
          <c:y val="0.202709348831396"/>
          <c:w val="0.715230615704287"/>
          <c:h val="0.432594925634296"/>
        </c:manualLayout>
      </c:layout>
      <c:barChart>
        <c:barDir val="col"/>
        <c:grouping val="clustered"/>
        <c:varyColors val="0"/>
        <c:ser>
          <c:idx val="0"/>
          <c:order val="0"/>
          <c:tx>
            <c:v>2012 Mean Value</c:v>
          </c:tx>
          <c:invertIfNegative val="0"/>
          <c:cat>
            <c:strRef>
              <c:f>'[1]Sample Parameter_Summary_ Data'!$A$4:$A$12</c:f>
              <c:strCache>
                <c:ptCount val="9"/>
                <c:pt idx="0">
                  <c:v>Cemetery Rd. (CC2)</c:v>
                </c:pt>
                <c:pt idx="1">
                  <c:v>Dodge Rd. (CC1)</c:v>
                </c:pt>
                <c:pt idx="2">
                  <c:v>Dayton Rd. (C2)</c:v>
                </c:pt>
                <c:pt idx="3">
                  <c:v>Wells Rd. (C1)</c:v>
                </c:pt>
                <c:pt idx="4">
                  <c:v>Caine Rd. (V2)</c:v>
                </c:pt>
                <c:pt idx="5">
                  <c:v>Huron Rd. (V1)</c:v>
                </c:pt>
                <c:pt idx="6">
                  <c:v>Bray Rd. (F2)</c:v>
                </c:pt>
                <c:pt idx="7">
                  <c:v>Beyer Rd. (F1)</c:v>
                </c:pt>
                <c:pt idx="8">
                  <c:v>Fort Rd. (B1)</c:v>
                </c:pt>
              </c:strCache>
            </c:strRef>
          </c:cat>
          <c:val>
            <c:numRef>
              <c:f>'[1]Sample Parameter_Summary_ Data'!$G$4:$G$12</c:f>
              <c:numCache>
                <c:formatCode>General</c:formatCode>
                <c:ptCount val="9"/>
                <c:pt idx="0">
                  <c:v>62.94668887346706</c:v>
                </c:pt>
                <c:pt idx="1">
                  <c:v>62.92921911699777</c:v>
                </c:pt>
                <c:pt idx="2">
                  <c:v>66.29331344266684</c:v>
                </c:pt>
                <c:pt idx="3">
                  <c:v>65.78939478318041</c:v>
                </c:pt>
                <c:pt idx="4">
                  <c:v>65.86172168682577</c:v>
                </c:pt>
                <c:pt idx="5">
                  <c:v>66.24867489576736</c:v>
                </c:pt>
                <c:pt idx="6">
                  <c:v>66.22373487906795</c:v>
                </c:pt>
                <c:pt idx="7">
                  <c:v>67.84548415588914</c:v>
                </c:pt>
                <c:pt idx="8">
                  <c:v>69.20383324867677</c:v>
                </c:pt>
              </c:numCache>
            </c:numRef>
          </c:val>
        </c:ser>
        <c:ser>
          <c:idx val="1"/>
          <c:order val="1"/>
          <c:tx>
            <c:v>2013 Mean Value</c:v>
          </c:tx>
          <c:invertIfNegative val="0"/>
          <c:val>
            <c:numRef>
              <c:f>'Sample Parameter_Summary_ Data'!$G$4:$G$12</c:f>
              <c:numCache>
                <c:formatCode>0.0</c:formatCode>
                <c:ptCount val="9"/>
                <c:pt idx="0">
                  <c:v>62.4891007075202</c:v>
                </c:pt>
                <c:pt idx="1">
                  <c:v>62.6008034714887</c:v>
                </c:pt>
                <c:pt idx="2">
                  <c:v>63.4965554451245</c:v>
                </c:pt>
                <c:pt idx="3">
                  <c:v>64.06750747224914</c:v>
                </c:pt>
                <c:pt idx="4">
                  <c:v>63.19246741908729</c:v>
                </c:pt>
                <c:pt idx="5">
                  <c:v>64.215239029217</c:v>
                </c:pt>
                <c:pt idx="6">
                  <c:v>64.32718487396444</c:v>
                </c:pt>
                <c:pt idx="7">
                  <c:v>64.63863511605102</c:v>
                </c:pt>
                <c:pt idx="8">
                  <c:v>66.18748193686953</c:v>
                </c:pt>
              </c:numCache>
            </c:numRef>
          </c:val>
        </c:ser>
        <c:dLbls>
          <c:showLegendKey val="0"/>
          <c:showVal val="0"/>
          <c:showCatName val="0"/>
          <c:showSerName val="0"/>
          <c:showPercent val="0"/>
          <c:showBubbleSize val="0"/>
        </c:dLbls>
        <c:gapWidth val="150"/>
        <c:axId val="1814799096"/>
        <c:axId val="1814789464"/>
      </c:barChart>
      <c:catAx>
        <c:axId val="1814799096"/>
        <c:scaling>
          <c:orientation val="minMax"/>
        </c:scaling>
        <c:delete val="0"/>
        <c:axPos val="b"/>
        <c:majorTickMark val="out"/>
        <c:minorTickMark val="none"/>
        <c:tickLblPos val="nextTo"/>
        <c:txPr>
          <a:bodyPr rot="-5400000" vert="horz"/>
          <a:lstStyle/>
          <a:p>
            <a:pPr>
              <a:defRPr sz="1200" b="1"/>
            </a:pPr>
            <a:endParaRPr lang="en-US"/>
          </a:p>
        </c:txPr>
        <c:crossAx val="1814789464"/>
        <c:crosses val="autoZero"/>
        <c:auto val="1"/>
        <c:lblAlgn val="ctr"/>
        <c:lblOffset val="100"/>
        <c:noMultiLvlLbl val="0"/>
      </c:catAx>
      <c:valAx>
        <c:axId val="1814789464"/>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1814799096"/>
        <c:crosses val="autoZero"/>
        <c:crossBetween val="between"/>
      </c:valAx>
    </c:plotArea>
    <c:legend>
      <c:legendPos val="r"/>
      <c:layout>
        <c:manualLayout>
          <c:xMode val="edge"/>
          <c:yMode val="edge"/>
          <c:x val="0.805077646544182"/>
          <c:y val="0.392793400824897"/>
          <c:w val="0.184505686789151"/>
          <c:h val="0.162726534183227"/>
        </c:manualLayout>
      </c:layout>
      <c:overlay val="0"/>
      <c:txPr>
        <a:bodyPr/>
        <a:lstStyle/>
        <a:p>
          <a:pPr>
            <a:defRPr sz="1200" b="1"/>
          </a:pPr>
          <a:endParaRPr lang="en-US"/>
        </a:p>
      </c:txPr>
    </c:legend>
    <c:plotVisOnly val="1"/>
    <c:dispBlanksAs val="gap"/>
    <c:showDLblsOverMax val="0"/>
  </c:chart>
  <c:spPr>
    <a:ln w="19050"/>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pH </a:t>
            </a:r>
            <a:r>
              <a:rPr lang="en-US" baseline="0" dirty="0"/>
              <a:t>(pH </a:t>
            </a:r>
            <a:r>
              <a:rPr lang="en-US" baseline="0" dirty="0">
                <a:latin typeface="Times New Roman"/>
                <a:cs typeface="Times New Roman"/>
              </a:rPr>
              <a:t>Units</a:t>
            </a:r>
            <a:r>
              <a:rPr lang="en-US" baseline="0" dirty="0"/>
              <a:t>)</a:t>
            </a:r>
            <a:endParaRPr lang="en-US" dirty="0"/>
          </a:p>
        </c:rich>
      </c:tx>
      <c:layout>
        <c:manualLayout>
          <c:xMode val="edge"/>
          <c:yMode val="edge"/>
          <c:x val="0.343369249896395"/>
          <c:y val="0.0622824924662195"/>
        </c:manualLayout>
      </c:layout>
      <c:overlay val="0"/>
    </c:title>
    <c:autoTitleDeleted val="0"/>
    <c:plotArea>
      <c:layout>
        <c:manualLayout>
          <c:layoutTarget val="inner"/>
          <c:xMode val="edge"/>
          <c:yMode val="edge"/>
          <c:x val="0.0654517120019089"/>
          <c:y val="0.202709348831396"/>
          <c:w val="0.715230615704287"/>
          <c:h val="0.432594925634296"/>
        </c:manualLayout>
      </c:layout>
      <c:barChart>
        <c:barDir val="col"/>
        <c:grouping val="clustered"/>
        <c:varyColors val="0"/>
        <c:ser>
          <c:idx val="0"/>
          <c:order val="0"/>
          <c:tx>
            <c:v>2012 Mean Value</c:v>
          </c:tx>
          <c:invertIfNegative val="0"/>
          <c:cat>
            <c:strRef>
              <c:f>'[1]Sample Parameter_Summary_ Data'!$A$4:$A$12</c:f>
              <c:strCache>
                <c:ptCount val="9"/>
                <c:pt idx="0">
                  <c:v>Cemetery Rd. (CC2)</c:v>
                </c:pt>
                <c:pt idx="1">
                  <c:v>Dodge Rd. (CC1)</c:v>
                </c:pt>
                <c:pt idx="2">
                  <c:v>Dayton Rd. (C2)</c:v>
                </c:pt>
                <c:pt idx="3">
                  <c:v>Wells Rd. (C1)</c:v>
                </c:pt>
                <c:pt idx="4">
                  <c:v>Caine Rd. (V2)</c:v>
                </c:pt>
                <c:pt idx="5">
                  <c:v>Huron Rd. (V1)</c:v>
                </c:pt>
                <c:pt idx="6">
                  <c:v>Bray Rd. (F2)</c:v>
                </c:pt>
                <c:pt idx="7">
                  <c:v>Beyer Rd. (F1)</c:v>
                </c:pt>
                <c:pt idx="8">
                  <c:v>Fort Rd. (B1)</c:v>
                </c:pt>
              </c:strCache>
            </c:strRef>
          </c:cat>
          <c:val>
            <c:numRef>
              <c:f>'[1]Sample Parameter_Summary_ Data'!$H$4:$H$12</c:f>
              <c:numCache>
                <c:formatCode>General</c:formatCode>
                <c:ptCount val="9"/>
                <c:pt idx="0">
                  <c:v>8.15059415386598</c:v>
                </c:pt>
                <c:pt idx="1">
                  <c:v>8.186703347951751</c:v>
                </c:pt>
                <c:pt idx="2">
                  <c:v>8.317718121251611</c:v>
                </c:pt>
                <c:pt idx="3">
                  <c:v>8.247562707083068</c:v>
                </c:pt>
                <c:pt idx="4">
                  <c:v>8.26863305236034</c:v>
                </c:pt>
                <c:pt idx="5">
                  <c:v>8.28661432289825</c:v>
                </c:pt>
                <c:pt idx="6">
                  <c:v>8.232415962041498</c:v>
                </c:pt>
                <c:pt idx="7">
                  <c:v>8.234149669643831</c:v>
                </c:pt>
                <c:pt idx="8">
                  <c:v>8.283975996565671</c:v>
                </c:pt>
              </c:numCache>
            </c:numRef>
          </c:val>
        </c:ser>
        <c:ser>
          <c:idx val="1"/>
          <c:order val="1"/>
          <c:tx>
            <c:v>2013 Mean Value</c:v>
          </c:tx>
          <c:invertIfNegative val="0"/>
          <c:val>
            <c:numRef>
              <c:f>'Sample Parameter_Summary_ Data'!$H$4:$H$12</c:f>
              <c:numCache>
                <c:formatCode>0.0</c:formatCode>
                <c:ptCount val="9"/>
                <c:pt idx="0">
                  <c:v>7.867938614679637</c:v>
                </c:pt>
                <c:pt idx="1">
                  <c:v>7.860643026123711</c:v>
                </c:pt>
                <c:pt idx="2">
                  <c:v>8.011278222327853</c:v>
                </c:pt>
                <c:pt idx="3">
                  <c:v>7.981213264149332</c:v>
                </c:pt>
                <c:pt idx="4">
                  <c:v>7.997754520270162</c:v>
                </c:pt>
                <c:pt idx="5">
                  <c:v>8.09265420610877</c:v>
                </c:pt>
                <c:pt idx="6">
                  <c:v>8.087969725612668</c:v>
                </c:pt>
                <c:pt idx="7">
                  <c:v>8.012463103094451</c:v>
                </c:pt>
                <c:pt idx="8">
                  <c:v>8.0614443724899</c:v>
                </c:pt>
              </c:numCache>
            </c:numRef>
          </c:val>
        </c:ser>
        <c:dLbls>
          <c:showLegendKey val="0"/>
          <c:showVal val="0"/>
          <c:showCatName val="0"/>
          <c:showSerName val="0"/>
          <c:showPercent val="0"/>
          <c:showBubbleSize val="0"/>
        </c:dLbls>
        <c:gapWidth val="150"/>
        <c:axId val="1814729352"/>
        <c:axId val="1814725720"/>
      </c:barChart>
      <c:catAx>
        <c:axId val="1814729352"/>
        <c:scaling>
          <c:orientation val="minMax"/>
        </c:scaling>
        <c:delete val="0"/>
        <c:axPos val="b"/>
        <c:majorTickMark val="out"/>
        <c:minorTickMark val="none"/>
        <c:tickLblPos val="nextTo"/>
        <c:txPr>
          <a:bodyPr rot="-5400000" vert="horz"/>
          <a:lstStyle/>
          <a:p>
            <a:pPr>
              <a:defRPr sz="1200" b="1"/>
            </a:pPr>
            <a:endParaRPr lang="en-US"/>
          </a:p>
        </c:txPr>
        <c:crossAx val="1814725720"/>
        <c:crosses val="autoZero"/>
        <c:auto val="1"/>
        <c:lblAlgn val="ctr"/>
        <c:lblOffset val="100"/>
        <c:noMultiLvlLbl val="0"/>
      </c:catAx>
      <c:valAx>
        <c:axId val="1814725720"/>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1814729352"/>
        <c:crosses val="autoZero"/>
        <c:crossBetween val="between"/>
      </c:valAx>
    </c:plotArea>
    <c:legend>
      <c:legendPos val="r"/>
      <c:layout>
        <c:manualLayout>
          <c:xMode val="edge"/>
          <c:yMode val="edge"/>
          <c:x val="0.805077646544182"/>
          <c:y val="0.392793400824897"/>
          <c:w val="0.184505686789151"/>
          <c:h val="0.162726534183227"/>
        </c:manualLayout>
      </c:layout>
      <c:overlay val="0"/>
      <c:txPr>
        <a:bodyPr/>
        <a:lstStyle/>
        <a:p>
          <a:pPr>
            <a:defRPr sz="1200" b="1"/>
          </a:pPr>
          <a:endParaRPr lang="en-US"/>
        </a:p>
      </c:txPr>
    </c:legend>
    <c:plotVisOnly val="1"/>
    <c:dispBlanksAs val="gap"/>
    <c:showDLblsOverMax val="0"/>
  </c:chart>
  <c:spPr>
    <a:ln w="19050"/>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Dissolved</a:t>
            </a:r>
            <a:r>
              <a:rPr lang="en-US" baseline="0" dirty="0"/>
              <a:t> Oxygen</a:t>
            </a:r>
            <a:r>
              <a:rPr lang="en-US" dirty="0"/>
              <a:t> </a:t>
            </a:r>
            <a:r>
              <a:rPr lang="en-US" baseline="0" dirty="0"/>
              <a:t>(mg/L)</a:t>
            </a:r>
            <a:endParaRPr lang="en-US" dirty="0"/>
          </a:p>
        </c:rich>
      </c:tx>
      <c:layout>
        <c:manualLayout>
          <c:xMode val="edge"/>
          <c:yMode val="edge"/>
          <c:x val="0.323449601694525"/>
          <c:y val="0.0393547681539807"/>
        </c:manualLayout>
      </c:layout>
      <c:overlay val="0"/>
    </c:title>
    <c:autoTitleDeleted val="0"/>
    <c:plotArea>
      <c:layout>
        <c:manualLayout>
          <c:layoutTarget val="inner"/>
          <c:xMode val="edge"/>
          <c:yMode val="edge"/>
          <c:x val="0.0654517120019089"/>
          <c:y val="0.202709348831396"/>
          <c:w val="0.715230615704287"/>
          <c:h val="0.432594925634296"/>
        </c:manualLayout>
      </c:layout>
      <c:barChart>
        <c:barDir val="col"/>
        <c:grouping val="clustered"/>
        <c:varyColors val="0"/>
        <c:ser>
          <c:idx val="0"/>
          <c:order val="0"/>
          <c:tx>
            <c:v>2012 Mean Value</c:v>
          </c:tx>
          <c:invertIfNegative val="0"/>
          <c:cat>
            <c:strRef>
              <c:f>'[1]Sample Parameter_Summary_ Data'!$A$4:$A$12</c:f>
              <c:strCache>
                <c:ptCount val="9"/>
                <c:pt idx="0">
                  <c:v>Cemetery Rd. (CC2)</c:v>
                </c:pt>
                <c:pt idx="1">
                  <c:v>Dodge Rd. (CC1)</c:v>
                </c:pt>
                <c:pt idx="2">
                  <c:v>Dayton Rd. (C2)</c:v>
                </c:pt>
                <c:pt idx="3">
                  <c:v>Wells Rd. (C1)</c:v>
                </c:pt>
                <c:pt idx="4">
                  <c:v>Caine Rd. (V2)</c:v>
                </c:pt>
                <c:pt idx="5">
                  <c:v>Huron Rd. (V1)</c:v>
                </c:pt>
                <c:pt idx="6">
                  <c:v>Bray Rd. (F2)</c:v>
                </c:pt>
                <c:pt idx="7">
                  <c:v>Beyer Rd. (F1)</c:v>
                </c:pt>
                <c:pt idx="8">
                  <c:v>Fort Rd. (B1)</c:v>
                </c:pt>
              </c:strCache>
            </c:strRef>
          </c:cat>
          <c:val>
            <c:numRef>
              <c:f>'[1]Sample Parameter_Summary_ Data'!$I$4:$I$12</c:f>
              <c:numCache>
                <c:formatCode>General</c:formatCode>
                <c:ptCount val="9"/>
                <c:pt idx="0">
                  <c:v>5.978949494090388</c:v>
                </c:pt>
                <c:pt idx="1">
                  <c:v>6.144570641780335</c:v>
                </c:pt>
                <c:pt idx="2">
                  <c:v>6.146736656406687</c:v>
                </c:pt>
                <c:pt idx="3">
                  <c:v>5.83539941954619</c:v>
                </c:pt>
                <c:pt idx="4">
                  <c:v>5.9023625776494</c:v>
                </c:pt>
                <c:pt idx="5">
                  <c:v>5.843881131608832</c:v>
                </c:pt>
                <c:pt idx="6">
                  <c:v>5.75296794514658</c:v>
                </c:pt>
                <c:pt idx="7">
                  <c:v>5.47360308743586</c:v>
                </c:pt>
                <c:pt idx="8">
                  <c:v>5.997757703089508</c:v>
                </c:pt>
              </c:numCache>
            </c:numRef>
          </c:val>
        </c:ser>
        <c:ser>
          <c:idx val="1"/>
          <c:order val="1"/>
          <c:tx>
            <c:v>2013 Mean Value</c:v>
          </c:tx>
          <c:invertIfNegative val="0"/>
          <c:val>
            <c:numRef>
              <c:f>'Sample Parameter_Summary_ Data'!$I$4:$I$12</c:f>
              <c:numCache>
                <c:formatCode>0.00</c:formatCode>
                <c:ptCount val="9"/>
                <c:pt idx="0">
                  <c:v>6.471891826720419</c:v>
                </c:pt>
                <c:pt idx="1">
                  <c:v>6.57128711571008</c:v>
                </c:pt>
                <c:pt idx="2">
                  <c:v>6.230679871043996</c:v>
                </c:pt>
                <c:pt idx="3">
                  <c:v>6.377441461538333</c:v>
                </c:pt>
                <c:pt idx="4">
                  <c:v>6.487706238113364</c:v>
                </c:pt>
                <c:pt idx="5">
                  <c:v>6.123790714144999</c:v>
                </c:pt>
                <c:pt idx="6">
                  <c:v>6.23681770093429</c:v>
                </c:pt>
                <c:pt idx="7">
                  <c:v>6.202351891276324</c:v>
                </c:pt>
                <c:pt idx="8">
                  <c:v>6.205312884782391</c:v>
                </c:pt>
              </c:numCache>
            </c:numRef>
          </c:val>
        </c:ser>
        <c:dLbls>
          <c:showLegendKey val="0"/>
          <c:showVal val="0"/>
          <c:showCatName val="0"/>
          <c:showSerName val="0"/>
          <c:showPercent val="0"/>
          <c:showBubbleSize val="0"/>
        </c:dLbls>
        <c:gapWidth val="150"/>
        <c:axId val="1814672600"/>
        <c:axId val="1814661688"/>
      </c:barChart>
      <c:catAx>
        <c:axId val="1814672600"/>
        <c:scaling>
          <c:orientation val="minMax"/>
        </c:scaling>
        <c:delete val="0"/>
        <c:axPos val="b"/>
        <c:majorTickMark val="out"/>
        <c:minorTickMark val="none"/>
        <c:tickLblPos val="nextTo"/>
        <c:txPr>
          <a:bodyPr rot="-5400000" vert="horz"/>
          <a:lstStyle/>
          <a:p>
            <a:pPr>
              <a:defRPr sz="1200" b="1"/>
            </a:pPr>
            <a:endParaRPr lang="en-US"/>
          </a:p>
        </c:txPr>
        <c:crossAx val="1814661688"/>
        <c:crosses val="autoZero"/>
        <c:auto val="1"/>
        <c:lblAlgn val="ctr"/>
        <c:lblOffset val="100"/>
        <c:noMultiLvlLbl val="0"/>
      </c:catAx>
      <c:valAx>
        <c:axId val="1814661688"/>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1814672600"/>
        <c:crosses val="autoZero"/>
        <c:crossBetween val="between"/>
        <c:majorUnit val="1.0"/>
      </c:valAx>
    </c:plotArea>
    <c:legend>
      <c:legendPos val="r"/>
      <c:layout>
        <c:manualLayout>
          <c:xMode val="edge"/>
          <c:yMode val="edge"/>
          <c:x val="0.805077646544182"/>
          <c:y val="0.392793400824897"/>
          <c:w val="0.184505686789151"/>
          <c:h val="0.162726534183227"/>
        </c:manualLayout>
      </c:layout>
      <c:overlay val="0"/>
      <c:txPr>
        <a:bodyPr/>
        <a:lstStyle/>
        <a:p>
          <a:pPr>
            <a:defRPr sz="1200" b="1"/>
          </a:pPr>
          <a:endParaRPr lang="en-US"/>
        </a:p>
      </c:txPr>
    </c:legend>
    <c:plotVisOnly val="1"/>
    <c:dispBlanksAs val="gap"/>
    <c:showDLblsOverMax val="0"/>
  </c:chart>
  <c:spPr>
    <a:ln w="19050"/>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Biochemical</a:t>
            </a:r>
            <a:r>
              <a:rPr lang="en-US" baseline="0" dirty="0"/>
              <a:t> Oxygen Demand</a:t>
            </a:r>
            <a:r>
              <a:rPr lang="en-US" dirty="0"/>
              <a:t> </a:t>
            </a:r>
            <a:r>
              <a:rPr lang="en-US" baseline="0" dirty="0"/>
              <a:t>(mg/L)</a:t>
            </a:r>
            <a:endParaRPr lang="en-US" dirty="0"/>
          </a:p>
        </c:rich>
      </c:tx>
      <c:layout>
        <c:manualLayout>
          <c:xMode val="edge"/>
          <c:yMode val="edge"/>
          <c:x val="0.271092116774877"/>
          <c:y val="0.0331819286478079"/>
        </c:manualLayout>
      </c:layout>
      <c:overlay val="0"/>
    </c:title>
    <c:autoTitleDeleted val="0"/>
    <c:plotArea>
      <c:layout>
        <c:manualLayout>
          <c:layoutTarget val="inner"/>
          <c:xMode val="edge"/>
          <c:yMode val="edge"/>
          <c:x val="0.0654517120019089"/>
          <c:y val="0.202709348831396"/>
          <c:w val="0.715230615704287"/>
          <c:h val="0.432594925634296"/>
        </c:manualLayout>
      </c:layout>
      <c:barChart>
        <c:barDir val="col"/>
        <c:grouping val="clustered"/>
        <c:varyColors val="0"/>
        <c:ser>
          <c:idx val="0"/>
          <c:order val="0"/>
          <c:tx>
            <c:v>2012 Mean Value</c:v>
          </c:tx>
          <c:invertIfNegative val="0"/>
          <c:cat>
            <c:strRef>
              <c:f>'[1]Sample Parameter_Summary_ Data'!$A$4:$A$12</c:f>
              <c:strCache>
                <c:ptCount val="9"/>
                <c:pt idx="0">
                  <c:v>Cemetery Rd. (CC2)</c:v>
                </c:pt>
                <c:pt idx="1">
                  <c:v>Dodge Rd. (CC1)</c:v>
                </c:pt>
                <c:pt idx="2">
                  <c:v>Dayton Rd. (C2)</c:v>
                </c:pt>
                <c:pt idx="3">
                  <c:v>Wells Rd. (C1)</c:v>
                </c:pt>
                <c:pt idx="4">
                  <c:v>Caine Rd. (V2)</c:v>
                </c:pt>
                <c:pt idx="5">
                  <c:v>Huron Rd. (V1)</c:v>
                </c:pt>
                <c:pt idx="6">
                  <c:v>Bray Rd. (F2)</c:v>
                </c:pt>
                <c:pt idx="7">
                  <c:v>Beyer Rd. (F1)</c:v>
                </c:pt>
                <c:pt idx="8">
                  <c:v>Fort Rd. (B1)</c:v>
                </c:pt>
              </c:strCache>
            </c:strRef>
          </c:cat>
          <c:val>
            <c:numRef>
              <c:f>'[1]Sample Parameter_Summary_ Data'!$J$4:$J$12</c:f>
              <c:numCache>
                <c:formatCode>General</c:formatCode>
                <c:ptCount val="9"/>
                <c:pt idx="0">
                  <c:v>1.48795678276239</c:v>
                </c:pt>
                <c:pt idx="1">
                  <c:v>1.62676846373263</c:v>
                </c:pt>
                <c:pt idx="2">
                  <c:v>1.563051064176061</c:v>
                </c:pt>
                <c:pt idx="3">
                  <c:v>1.467003337628096</c:v>
                </c:pt>
                <c:pt idx="4">
                  <c:v>1.506892446415491</c:v>
                </c:pt>
                <c:pt idx="5">
                  <c:v>1.369674214793673</c:v>
                </c:pt>
                <c:pt idx="6">
                  <c:v>1.363729223186293</c:v>
                </c:pt>
                <c:pt idx="7">
                  <c:v>1.200089418818553</c:v>
                </c:pt>
                <c:pt idx="8">
                  <c:v>1.607773789903125</c:v>
                </c:pt>
              </c:numCache>
            </c:numRef>
          </c:val>
        </c:ser>
        <c:ser>
          <c:idx val="1"/>
          <c:order val="1"/>
          <c:tx>
            <c:v>2013 Mean Value</c:v>
          </c:tx>
          <c:invertIfNegative val="0"/>
          <c:val>
            <c:numRef>
              <c:f>'Sample Parameter_Summary_ Data'!$J$4:$J$12</c:f>
              <c:numCache>
                <c:formatCode>0.00</c:formatCode>
                <c:ptCount val="9"/>
                <c:pt idx="0">
                  <c:v>2.153603854439753</c:v>
                </c:pt>
                <c:pt idx="1">
                  <c:v>2.436453600889483</c:v>
                </c:pt>
                <c:pt idx="2">
                  <c:v>2.378718435229432</c:v>
                </c:pt>
                <c:pt idx="3">
                  <c:v>2.051221581454078</c:v>
                </c:pt>
                <c:pt idx="4">
                  <c:v>2.158338508308608</c:v>
                </c:pt>
                <c:pt idx="5">
                  <c:v>1.808398712993164</c:v>
                </c:pt>
                <c:pt idx="6">
                  <c:v>1.95605869197514</c:v>
                </c:pt>
                <c:pt idx="7">
                  <c:v>2.030239547067122</c:v>
                </c:pt>
                <c:pt idx="8">
                  <c:v>1.705918283323228</c:v>
                </c:pt>
              </c:numCache>
            </c:numRef>
          </c:val>
        </c:ser>
        <c:dLbls>
          <c:showLegendKey val="0"/>
          <c:showVal val="0"/>
          <c:showCatName val="0"/>
          <c:showSerName val="0"/>
          <c:showPercent val="0"/>
          <c:showBubbleSize val="0"/>
        </c:dLbls>
        <c:gapWidth val="150"/>
        <c:axId val="1814593560"/>
        <c:axId val="1814596568"/>
      </c:barChart>
      <c:catAx>
        <c:axId val="1814593560"/>
        <c:scaling>
          <c:orientation val="minMax"/>
        </c:scaling>
        <c:delete val="0"/>
        <c:axPos val="b"/>
        <c:majorTickMark val="out"/>
        <c:minorTickMark val="none"/>
        <c:tickLblPos val="nextTo"/>
        <c:txPr>
          <a:bodyPr rot="-5400000" vert="horz"/>
          <a:lstStyle/>
          <a:p>
            <a:pPr>
              <a:defRPr sz="1200" b="1"/>
            </a:pPr>
            <a:endParaRPr lang="en-US"/>
          </a:p>
        </c:txPr>
        <c:crossAx val="1814596568"/>
        <c:crosses val="autoZero"/>
        <c:auto val="1"/>
        <c:lblAlgn val="ctr"/>
        <c:lblOffset val="100"/>
        <c:noMultiLvlLbl val="0"/>
      </c:catAx>
      <c:valAx>
        <c:axId val="1814596568"/>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1814593560"/>
        <c:crosses val="autoZero"/>
        <c:crossBetween val="between"/>
      </c:valAx>
    </c:plotArea>
    <c:legend>
      <c:legendPos val="r"/>
      <c:layout>
        <c:manualLayout>
          <c:xMode val="edge"/>
          <c:yMode val="edge"/>
          <c:x val="0.805077646544182"/>
          <c:y val="0.392793400824897"/>
          <c:w val="0.184505686789151"/>
          <c:h val="0.162726534183227"/>
        </c:manualLayout>
      </c:layout>
      <c:overlay val="0"/>
      <c:txPr>
        <a:bodyPr/>
        <a:lstStyle/>
        <a:p>
          <a:pPr>
            <a:defRPr sz="1200" b="1"/>
          </a:pPr>
          <a:endParaRPr lang="en-US"/>
        </a:p>
      </c:txPr>
    </c:legend>
    <c:plotVisOnly val="1"/>
    <c:dispBlanksAs val="gap"/>
    <c:showDLblsOverMax val="0"/>
  </c:chart>
  <c:spPr>
    <a:ln w="19050"/>
  </c:sp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0.06157</cdr:x>
      <cdr:y>0.41596</cdr:y>
    </cdr:from>
    <cdr:to>
      <cdr:x>0.17104</cdr:x>
      <cdr:y>0.48609</cdr:y>
    </cdr:to>
    <cdr:sp macro="" textlink="">
      <cdr:nvSpPr>
        <cdr:cNvPr id="2" name="TextBox 1"/>
        <cdr:cNvSpPr txBox="1"/>
      </cdr:nvSpPr>
      <cdr:spPr>
        <a:xfrm xmlns:a="http://schemas.openxmlformats.org/drawingml/2006/main">
          <a:off x="514351" y="1638300"/>
          <a:ext cx="914400" cy="276225"/>
        </a:xfrm>
        <a:prstGeom xmlns:a="http://schemas.openxmlformats.org/drawingml/2006/main" prst="rect">
          <a:avLst/>
        </a:prstGeom>
      </cdr:spPr>
      <cdr:txBody>
        <a:bodyPr xmlns:a="http://schemas.openxmlformats.org/drawingml/2006/main" vertOverflow="clip" vert="vert270" wrap="none" rtlCol="0"/>
        <a:lstStyle xmlns:a="http://schemas.openxmlformats.org/drawingml/2006/main"/>
        <a:p xmlns:a="http://schemas.openxmlformats.org/drawingml/2006/main">
          <a:pPr algn="ctr"/>
          <a:r>
            <a:rPr lang="en-US" sz="1600" b="1" dirty="0"/>
            <a:t>WQI</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A3A6A5-BBCA-45D1-96CB-0673585B83B0}" type="datetimeFigureOut">
              <a:rPr lang="en-US" smtClean="0"/>
              <a:t>6/5/14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7230B8-A3CE-46D5-A8B5-258D650FCE8F}" type="slidenum">
              <a:rPr lang="en-US" smtClean="0"/>
              <a:t>‹#›</a:t>
            </a:fld>
            <a:endParaRPr lang="en-US" dirty="0"/>
          </a:p>
        </p:txBody>
      </p:sp>
    </p:spTree>
    <p:extLst>
      <p:ext uri="{BB962C8B-B14F-4D97-AF65-F5344CB8AC3E}">
        <p14:creationId xmlns:p14="http://schemas.microsoft.com/office/powerpoint/2010/main" val="16331818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5DCB94-FF88-45FB-A229-F88AC3419BFB}" type="datetimeFigureOut">
              <a:rPr lang="en-US" smtClean="0"/>
              <a:t>6/5/14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390038-248D-4A33-8DEE-0F6DEF70D5A6}" type="slidenum">
              <a:rPr lang="en-US" smtClean="0"/>
              <a:t>‹#›</a:t>
            </a:fld>
            <a:endParaRPr lang="en-US" dirty="0"/>
          </a:p>
        </p:txBody>
      </p:sp>
    </p:spTree>
    <p:extLst>
      <p:ext uri="{BB962C8B-B14F-4D97-AF65-F5344CB8AC3E}">
        <p14:creationId xmlns:p14="http://schemas.microsoft.com/office/powerpoint/2010/main" val="20198143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1</a:t>
            </a:fld>
            <a:endParaRPr lang="en-US" dirty="0"/>
          </a:p>
        </p:txBody>
      </p:sp>
    </p:spTree>
    <p:extLst>
      <p:ext uri="{BB962C8B-B14F-4D97-AF65-F5344CB8AC3E}">
        <p14:creationId xmlns:p14="http://schemas.microsoft.com/office/powerpoint/2010/main" val="547273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14</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15</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16</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17</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18</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19</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20</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21</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22</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23</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2</a:t>
            </a:fld>
            <a:endParaRPr lang="en-US" dirty="0"/>
          </a:p>
        </p:txBody>
      </p:sp>
    </p:spTree>
    <p:extLst>
      <p:ext uri="{BB962C8B-B14F-4D97-AF65-F5344CB8AC3E}">
        <p14:creationId xmlns:p14="http://schemas.microsoft.com/office/powerpoint/2010/main" val="4072340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24</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25</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26</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27</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3</a:t>
            </a:fld>
            <a:endParaRPr lang="en-US" dirty="0"/>
          </a:p>
        </p:txBody>
      </p:sp>
    </p:spTree>
    <p:extLst>
      <p:ext uri="{BB962C8B-B14F-4D97-AF65-F5344CB8AC3E}">
        <p14:creationId xmlns:p14="http://schemas.microsoft.com/office/powerpoint/2010/main" val="456470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4</a:t>
            </a:fld>
            <a:endParaRPr lang="en-US" dirty="0"/>
          </a:p>
        </p:txBody>
      </p:sp>
    </p:spTree>
    <p:extLst>
      <p:ext uri="{BB962C8B-B14F-4D97-AF65-F5344CB8AC3E}">
        <p14:creationId xmlns:p14="http://schemas.microsoft.com/office/powerpoint/2010/main" val="1637264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9</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10</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11</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12</a:t>
            </a:fld>
            <a:endParaRPr lang="en-US" dirty="0"/>
          </a:p>
        </p:txBody>
      </p:sp>
    </p:spTree>
    <p:extLst>
      <p:ext uri="{BB962C8B-B14F-4D97-AF65-F5344CB8AC3E}">
        <p14:creationId xmlns:p14="http://schemas.microsoft.com/office/powerpoint/2010/main" val="3048855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390038-248D-4A33-8DEE-0F6DEF70D5A6}" type="slidenum">
              <a:rPr lang="en-US" smtClean="0"/>
              <a:t>13</a:t>
            </a:fld>
            <a:endParaRPr lang="en-US" dirty="0"/>
          </a:p>
        </p:txBody>
      </p:sp>
    </p:spTree>
    <p:extLst>
      <p:ext uri="{BB962C8B-B14F-4D97-AF65-F5344CB8AC3E}">
        <p14:creationId xmlns:p14="http://schemas.microsoft.com/office/powerpoint/2010/main" val="3048855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2D4EBF-E819-4D4B-BC8A-0705C0942B57}" type="datetime1">
              <a:rPr lang="en-US" smtClean="0"/>
              <a:t>6/5/14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7461B3-F58E-43C2-9E80-923F0774E92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8FAE9-A166-46B8-88C5-C08001F9524A}" type="datetime1">
              <a:rPr lang="en-US" smtClean="0"/>
              <a:t>6/5/14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7461B3-F58E-43C2-9E80-923F0774E92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343DA06B-A2A7-482B-A2E6-23ACE2F058C8}" type="datetime1">
              <a:rPr lang="en-US" smtClean="0"/>
              <a:t>6/5/14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7461B3-F58E-43C2-9E80-923F0774E926}"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45F9E-0167-472E-8766-8F340E274196}" type="datetime1">
              <a:rPr lang="en-US" smtClean="0"/>
              <a:t>6/5/14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7461B3-F58E-43C2-9E80-923F0774E926}"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B70C2E-0D97-4619-94E4-C514D9545E55}" type="datetime1">
              <a:rPr lang="en-US" smtClean="0"/>
              <a:t>6/5/14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7461B3-F58E-43C2-9E80-923F0774E92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1644D4A-9488-4301-A801-56CD31AC4BC9}" type="datetime1">
              <a:rPr lang="en-US" smtClean="0"/>
              <a:t>6/5/14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7461B3-F58E-43C2-9E80-923F0774E926}"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80A0EA-430B-4CA0-8828-6EB77575D404}" type="datetime1">
              <a:rPr lang="en-US" smtClean="0"/>
              <a:t>6/5/14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7461B3-F58E-43C2-9E80-923F0774E92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7D38BC-BF34-4260-AA7E-D2C6AB8C74D3}" type="datetime1">
              <a:rPr lang="en-US" smtClean="0"/>
              <a:t>6/5/14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7461B3-F58E-43C2-9E80-923F0774E92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47014990-D0F6-44D1-9386-70EBAE4F0F5A}" type="datetime1">
              <a:rPr lang="en-US" smtClean="0"/>
              <a:t>6/5/14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7461B3-F58E-43C2-9E80-923F0774E92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851E79C2-963E-49BF-8FF3-ED6ECD91F24A}" type="datetime1">
              <a:rPr lang="en-US" smtClean="0"/>
              <a:t>6/5/14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7461B3-F58E-43C2-9E80-923F0774E926}"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EB987D-B215-4BD5-BB1B-7A37A0B8A61F}" type="datetime1">
              <a:rPr lang="en-US" smtClean="0"/>
              <a:t>6/5/14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7461B3-F58E-43C2-9E80-923F0774E926}"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B8FCA42-BFB9-4798-998B-31DE1A3F4E66}" type="datetime1">
              <a:rPr lang="en-US" smtClean="0"/>
              <a:t>6/5/14</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67461B3-F58E-43C2-9E80-923F0774E926}"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chart" Target="../charts/char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chart" Target="../charts/char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chart" Target="../charts/char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chart" Target="../charts/char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chart" Target="../charts/char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chart" Target="../charts/char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755775"/>
          </a:xfrm>
        </p:spPr>
        <p:txBody>
          <a:bodyPr>
            <a:normAutofit/>
          </a:bodyPr>
          <a:lstStyle/>
          <a:p>
            <a:r>
              <a:rPr lang="en-US" b="1" dirty="0" smtClean="0">
                <a:solidFill>
                  <a:schemeClr val="tx1"/>
                </a:solidFill>
              </a:rPr>
              <a:t>Cass River Water Quality Monitoring Project</a:t>
            </a:r>
            <a:endParaRPr lang="en-US" b="1" dirty="0">
              <a:solidFill>
                <a:schemeClr val="tx1"/>
              </a:solidFill>
            </a:endParaRPr>
          </a:p>
        </p:txBody>
      </p:sp>
      <p:sp>
        <p:nvSpPr>
          <p:cNvPr id="3" name="Rectangle 2"/>
          <p:cNvSpPr/>
          <p:nvPr/>
        </p:nvSpPr>
        <p:spPr>
          <a:xfrm>
            <a:off x="1143000" y="3124200"/>
            <a:ext cx="6650182" cy="2739211"/>
          </a:xfrm>
          <a:prstGeom prst="rect">
            <a:avLst/>
          </a:prstGeom>
        </p:spPr>
        <p:txBody>
          <a:bodyPr wrap="square">
            <a:spAutoFit/>
          </a:bodyPr>
          <a:lstStyle/>
          <a:p>
            <a:pPr algn="ctr"/>
            <a:r>
              <a:rPr lang="en-US" sz="3600" b="1" dirty="0" smtClean="0">
                <a:latin typeface="Calibri" pitchFamily="34" charset="0"/>
                <a:ea typeface="Calibri"/>
                <a:cs typeface="Calibri"/>
              </a:rPr>
              <a:t>Year Two Project Summary</a:t>
            </a:r>
          </a:p>
          <a:p>
            <a:pPr algn="ctr"/>
            <a:endParaRPr lang="en-US" sz="2800" b="1" dirty="0">
              <a:effectLst>
                <a:outerShdw blurRad="38100" dist="38100" dir="2700000" algn="tl">
                  <a:srgbClr val="000000">
                    <a:alpha val="43137"/>
                  </a:srgbClr>
                </a:outerShdw>
              </a:effectLst>
              <a:latin typeface="Calibri" pitchFamily="34" charset="0"/>
              <a:ea typeface="Calibri"/>
              <a:cs typeface="Calibri"/>
            </a:endParaRPr>
          </a:p>
          <a:p>
            <a:pPr algn="ctr"/>
            <a:endParaRPr lang="en-US" sz="2800" b="1" dirty="0" smtClean="0">
              <a:effectLst>
                <a:outerShdw blurRad="38100" dist="38100" dir="2700000" algn="tl">
                  <a:srgbClr val="000000">
                    <a:alpha val="43137"/>
                  </a:srgbClr>
                </a:outerShdw>
              </a:effectLst>
              <a:latin typeface="Calibri" pitchFamily="34" charset="0"/>
              <a:ea typeface="Calibri"/>
              <a:cs typeface="Calibri"/>
            </a:endParaRPr>
          </a:p>
          <a:p>
            <a:pPr algn="ctr"/>
            <a:r>
              <a:rPr lang="en-US" sz="2000" b="1" i="1" dirty="0" smtClean="0">
                <a:effectLst>
                  <a:outerShdw blurRad="38100" dist="38100" dir="2700000" algn="tl">
                    <a:srgbClr val="000000">
                      <a:alpha val="43137"/>
                    </a:srgbClr>
                  </a:outerShdw>
                </a:effectLst>
                <a:latin typeface="Calibri" pitchFamily="34" charset="0"/>
                <a:ea typeface="Calibri"/>
                <a:cs typeface="Calibri"/>
              </a:rPr>
              <a:t>Prepared by: Environmental Science Solutions, LLC </a:t>
            </a:r>
          </a:p>
          <a:p>
            <a:pPr algn="just"/>
            <a:endParaRPr lang="en-US" b="1" i="1" dirty="0">
              <a:effectLst>
                <a:outerShdw blurRad="38100" dist="38100" dir="2700000" algn="tl">
                  <a:srgbClr val="000000">
                    <a:alpha val="43137"/>
                  </a:srgbClr>
                </a:outerShdw>
              </a:effectLst>
              <a:latin typeface="Calibri" pitchFamily="34" charset="0"/>
            </a:endParaRPr>
          </a:p>
          <a:p>
            <a:pPr algn="just"/>
            <a:endParaRPr lang="en-US" sz="2400" b="1" i="1" dirty="0" smtClean="0">
              <a:latin typeface="Calibri" pitchFamily="34" charset="0"/>
            </a:endParaRPr>
          </a:p>
          <a:p>
            <a:pPr algn="ctr"/>
            <a:r>
              <a:rPr lang="en-US" b="1" smtClean="0">
                <a:latin typeface="Calibri" pitchFamily="34" charset="0"/>
              </a:rPr>
              <a:t>June </a:t>
            </a:r>
            <a:r>
              <a:rPr lang="en-US" b="1" dirty="0" smtClean="0">
                <a:latin typeface="Calibri" pitchFamily="34" charset="0"/>
              </a:rPr>
              <a:t>2014</a:t>
            </a:r>
            <a:endParaRPr lang="en-US" b="1" dirty="0">
              <a:latin typeface="Calibri" pitchFamily="34" charset="0"/>
            </a:endParaRPr>
          </a:p>
        </p:txBody>
      </p:sp>
    </p:spTree>
    <p:extLst>
      <p:ext uri="{BB962C8B-B14F-4D97-AF65-F5344CB8AC3E}">
        <p14:creationId xmlns:p14="http://schemas.microsoft.com/office/powerpoint/2010/main" val="41537449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Autofit/>
          </a:bodyPr>
          <a:lstStyle/>
          <a:p>
            <a:r>
              <a:rPr lang="en-US" sz="3200" b="1" u="sng" dirty="0" smtClean="0">
                <a:solidFill>
                  <a:schemeClr val="tx1"/>
                </a:solidFill>
              </a:rPr>
              <a:t>Mean Value Comparison - Phosphorous</a:t>
            </a:r>
            <a:endParaRPr lang="en-US" sz="3200" b="1" u="sng" dirty="0">
              <a:solidFill>
                <a:schemeClr val="tx1"/>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847973915"/>
              </p:ext>
            </p:extLst>
          </p:nvPr>
        </p:nvGraphicFramePr>
        <p:xfrm>
          <a:off x="304800" y="1779687"/>
          <a:ext cx="8610600" cy="4191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60355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Autofit/>
          </a:bodyPr>
          <a:lstStyle/>
          <a:p>
            <a:r>
              <a:rPr lang="en-US" sz="3200" b="1" u="sng" dirty="0" smtClean="0">
                <a:solidFill>
                  <a:schemeClr val="tx2">
                    <a:lumMod val="10000"/>
                  </a:schemeClr>
                </a:solidFill>
              </a:rPr>
              <a:t>Mean Value Comparison - TSS</a:t>
            </a:r>
            <a:endParaRPr lang="en-US" sz="32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073281231"/>
              </p:ext>
            </p:extLst>
          </p:nvPr>
        </p:nvGraphicFramePr>
        <p:xfrm>
          <a:off x="228600" y="1779687"/>
          <a:ext cx="8686800" cy="3630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98958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Autofit/>
          </a:bodyPr>
          <a:lstStyle/>
          <a:p>
            <a:r>
              <a:rPr lang="en-US" sz="3200" b="1" u="sng" dirty="0" smtClean="0">
                <a:solidFill>
                  <a:schemeClr val="tx2">
                    <a:lumMod val="10000"/>
                  </a:schemeClr>
                </a:solidFill>
              </a:rPr>
              <a:t>Mean Value Comparison – Fecal Coliform</a:t>
            </a:r>
            <a:endParaRPr lang="en-US" sz="32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29506739"/>
              </p:ext>
            </p:extLst>
          </p:nvPr>
        </p:nvGraphicFramePr>
        <p:xfrm>
          <a:off x="228600" y="1828800"/>
          <a:ext cx="8686800"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920762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Autofit/>
          </a:bodyPr>
          <a:lstStyle/>
          <a:p>
            <a:r>
              <a:rPr lang="en-US" sz="3200" b="1" u="sng" dirty="0" smtClean="0">
                <a:solidFill>
                  <a:schemeClr val="tx2">
                    <a:lumMod val="10000"/>
                  </a:schemeClr>
                </a:solidFill>
              </a:rPr>
              <a:t>Mean Value Comparison – Nitrates</a:t>
            </a:r>
            <a:endParaRPr lang="en-US" sz="32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220666758"/>
              </p:ext>
            </p:extLst>
          </p:nvPr>
        </p:nvGraphicFramePr>
        <p:xfrm>
          <a:off x="228600" y="1828800"/>
          <a:ext cx="86868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92012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Autofit/>
          </a:bodyPr>
          <a:lstStyle/>
          <a:p>
            <a:r>
              <a:rPr lang="en-US" sz="3200" b="1" u="sng" dirty="0" smtClean="0">
                <a:solidFill>
                  <a:schemeClr val="tx2">
                    <a:lumMod val="10000"/>
                  </a:schemeClr>
                </a:solidFill>
              </a:rPr>
              <a:t>Mean Value Comparison – Turbidity</a:t>
            </a:r>
            <a:endParaRPr lang="en-US" sz="32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3733083264"/>
              </p:ext>
            </p:extLst>
          </p:nvPr>
        </p:nvGraphicFramePr>
        <p:xfrm>
          <a:off x="304800" y="1786614"/>
          <a:ext cx="8610600"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64396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Autofit/>
          </a:bodyPr>
          <a:lstStyle/>
          <a:p>
            <a:r>
              <a:rPr lang="en-US" sz="3200" b="1" u="sng" dirty="0" smtClean="0">
                <a:solidFill>
                  <a:schemeClr val="tx2">
                    <a:lumMod val="10000"/>
                  </a:schemeClr>
                </a:solidFill>
              </a:rPr>
              <a:t>Mean Value Comparison – </a:t>
            </a:r>
            <a:r>
              <a:rPr lang="en-US" sz="3200" b="1" u="sng" dirty="0">
                <a:solidFill>
                  <a:schemeClr val="tx2">
                    <a:lumMod val="10000"/>
                  </a:schemeClr>
                </a:solidFill>
              </a:rPr>
              <a:t>T</a:t>
            </a:r>
            <a:r>
              <a:rPr lang="en-US" sz="3200" b="1" u="sng" dirty="0" smtClean="0">
                <a:solidFill>
                  <a:schemeClr val="tx2">
                    <a:lumMod val="10000"/>
                  </a:schemeClr>
                </a:solidFill>
              </a:rPr>
              <a:t>emperature</a:t>
            </a:r>
            <a:endParaRPr lang="en-US" sz="32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479443993"/>
              </p:ext>
            </p:extLst>
          </p:nvPr>
        </p:nvGraphicFramePr>
        <p:xfrm>
          <a:off x="228600" y="1828800"/>
          <a:ext cx="86868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942141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Autofit/>
          </a:bodyPr>
          <a:lstStyle/>
          <a:p>
            <a:r>
              <a:rPr lang="en-US" sz="3200" b="1" u="sng" dirty="0" smtClean="0">
                <a:solidFill>
                  <a:schemeClr val="tx2">
                    <a:lumMod val="10000"/>
                  </a:schemeClr>
                </a:solidFill>
              </a:rPr>
              <a:t>Mean Value Comparison </a:t>
            </a:r>
            <a:r>
              <a:rPr lang="en-US" sz="4000" b="1" u="sng" dirty="0" smtClean="0">
                <a:solidFill>
                  <a:schemeClr val="tx2">
                    <a:lumMod val="10000"/>
                  </a:schemeClr>
                </a:solidFill>
              </a:rPr>
              <a:t>– pH</a:t>
            </a:r>
            <a:endParaRPr lang="en-US" sz="40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3567954619"/>
              </p:ext>
            </p:extLst>
          </p:nvPr>
        </p:nvGraphicFramePr>
        <p:xfrm>
          <a:off x="228600" y="1828800"/>
          <a:ext cx="86868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466958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Autofit/>
          </a:bodyPr>
          <a:lstStyle/>
          <a:p>
            <a:r>
              <a:rPr lang="en-US" sz="2800" b="1" u="sng" dirty="0" smtClean="0">
                <a:solidFill>
                  <a:schemeClr val="tx2">
                    <a:lumMod val="10000"/>
                  </a:schemeClr>
                </a:solidFill>
              </a:rPr>
              <a:t>Mean Value Comparison – Dissolved Oxygen</a:t>
            </a:r>
            <a:endParaRPr lang="en-US" sz="28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859965500"/>
              </p:ext>
            </p:extLst>
          </p:nvPr>
        </p:nvGraphicFramePr>
        <p:xfrm>
          <a:off x="228600" y="1828800"/>
          <a:ext cx="86868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01479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Autofit/>
          </a:bodyPr>
          <a:lstStyle/>
          <a:p>
            <a:r>
              <a:rPr lang="en-US" sz="2400" b="1" u="sng" dirty="0" smtClean="0">
                <a:solidFill>
                  <a:schemeClr val="tx2">
                    <a:lumMod val="10000"/>
                  </a:schemeClr>
                </a:solidFill>
              </a:rPr>
              <a:t>Mean Value Comparison– Biochemical Oxygen Demand</a:t>
            </a:r>
            <a:endParaRPr lang="en-US" sz="24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1289140366"/>
              </p:ext>
            </p:extLst>
          </p:nvPr>
        </p:nvGraphicFramePr>
        <p:xfrm>
          <a:off x="228600" y="1779687"/>
          <a:ext cx="86868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107693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Autofit/>
          </a:bodyPr>
          <a:lstStyle/>
          <a:p>
            <a:r>
              <a:rPr lang="en-US" sz="3600" b="1" u="sng" dirty="0" smtClean="0">
                <a:solidFill>
                  <a:schemeClr val="tx2">
                    <a:lumMod val="10000"/>
                  </a:schemeClr>
                </a:solidFill>
              </a:rPr>
              <a:t>Water </a:t>
            </a:r>
            <a:r>
              <a:rPr lang="en-US" sz="4000" b="1" u="sng" dirty="0" smtClean="0">
                <a:solidFill>
                  <a:schemeClr val="tx2">
                    <a:lumMod val="10000"/>
                  </a:schemeClr>
                </a:solidFill>
              </a:rPr>
              <a:t>Quality</a:t>
            </a:r>
            <a:r>
              <a:rPr lang="en-US" sz="3600" b="1" u="sng" dirty="0" smtClean="0">
                <a:solidFill>
                  <a:schemeClr val="tx2">
                    <a:lumMod val="10000"/>
                  </a:schemeClr>
                </a:solidFill>
              </a:rPr>
              <a:t> Index (WQI) Summary</a:t>
            </a:r>
            <a:endParaRPr lang="en-US" sz="36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sp>
        <p:nvSpPr>
          <p:cNvPr id="3" name="TextBox 2"/>
          <p:cNvSpPr txBox="1"/>
          <p:nvPr/>
        </p:nvSpPr>
        <p:spPr>
          <a:xfrm>
            <a:off x="1676400" y="2209800"/>
            <a:ext cx="5728855" cy="4154984"/>
          </a:xfrm>
          <a:prstGeom prst="rect">
            <a:avLst/>
          </a:prstGeom>
          <a:noFill/>
        </p:spPr>
        <p:txBody>
          <a:bodyPr wrap="square" rtlCol="0">
            <a:spAutoFit/>
          </a:bodyPr>
          <a:lstStyle/>
          <a:p>
            <a:pPr algn="ctr"/>
            <a:r>
              <a:rPr lang="en-US" sz="3600" b="1" u="sng" dirty="0" smtClean="0">
                <a:solidFill>
                  <a:schemeClr val="tx2">
                    <a:lumMod val="10000"/>
                  </a:schemeClr>
                </a:solidFill>
              </a:rPr>
              <a:t>Water Quality Index Range</a:t>
            </a:r>
          </a:p>
          <a:p>
            <a:pPr algn="ctr"/>
            <a:endParaRPr lang="en-US" sz="2800" b="1" dirty="0">
              <a:solidFill>
                <a:schemeClr val="tx2">
                  <a:lumMod val="10000"/>
                </a:schemeClr>
              </a:solidFill>
            </a:endParaRPr>
          </a:p>
          <a:p>
            <a:r>
              <a:rPr lang="en-US" sz="2800" b="1" dirty="0" smtClean="0">
                <a:solidFill>
                  <a:schemeClr val="tx2">
                    <a:lumMod val="10000"/>
                  </a:schemeClr>
                </a:solidFill>
              </a:rPr>
              <a:t>     </a:t>
            </a:r>
            <a:r>
              <a:rPr lang="en-US" sz="3200" b="1" u="sng" dirty="0" smtClean="0">
                <a:solidFill>
                  <a:schemeClr val="tx2">
                    <a:lumMod val="10000"/>
                  </a:schemeClr>
                </a:solidFill>
              </a:rPr>
              <a:t>WQI Value</a:t>
            </a:r>
            <a:r>
              <a:rPr lang="en-US" sz="3200" b="1" dirty="0" smtClean="0">
                <a:solidFill>
                  <a:schemeClr val="tx2">
                    <a:lumMod val="10000"/>
                  </a:schemeClr>
                </a:solidFill>
              </a:rPr>
              <a:t>             </a:t>
            </a:r>
            <a:r>
              <a:rPr lang="en-US" sz="3200" b="1" u="sng" dirty="0" smtClean="0">
                <a:solidFill>
                  <a:schemeClr val="tx2">
                    <a:lumMod val="10000"/>
                  </a:schemeClr>
                </a:solidFill>
              </a:rPr>
              <a:t>Rating</a:t>
            </a:r>
            <a:endParaRPr lang="en-US" sz="2800" b="1" u="sng" dirty="0" smtClean="0">
              <a:solidFill>
                <a:schemeClr val="tx2">
                  <a:lumMod val="10000"/>
                </a:schemeClr>
              </a:solidFill>
            </a:endParaRPr>
          </a:p>
          <a:p>
            <a:r>
              <a:rPr lang="en-US" sz="2800" b="1" dirty="0" smtClean="0">
                <a:solidFill>
                  <a:schemeClr val="tx2">
                    <a:lumMod val="10000"/>
                  </a:schemeClr>
                </a:solidFill>
              </a:rPr>
              <a:t>      90  - 100                    Excellent</a:t>
            </a:r>
          </a:p>
          <a:p>
            <a:r>
              <a:rPr lang="en-US" sz="2800" b="1" dirty="0" smtClean="0">
                <a:solidFill>
                  <a:schemeClr val="tx2">
                    <a:lumMod val="10000"/>
                  </a:schemeClr>
                </a:solidFill>
              </a:rPr>
              <a:t>      70 -  90                      Good</a:t>
            </a:r>
          </a:p>
          <a:p>
            <a:r>
              <a:rPr lang="en-US" sz="2800" b="1" dirty="0">
                <a:solidFill>
                  <a:schemeClr val="tx2">
                    <a:lumMod val="10000"/>
                  </a:schemeClr>
                </a:solidFill>
              </a:rPr>
              <a:t> </a:t>
            </a:r>
            <a:r>
              <a:rPr lang="en-US" sz="2800" b="1" dirty="0" smtClean="0">
                <a:solidFill>
                  <a:schemeClr val="tx2">
                    <a:lumMod val="10000"/>
                  </a:schemeClr>
                </a:solidFill>
              </a:rPr>
              <a:t>     50 -  70                      Medium</a:t>
            </a:r>
          </a:p>
          <a:p>
            <a:r>
              <a:rPr lang="en-US" sz="2800" b="1" dirty="0">
                <a:solidFill>
                  <a:schemeClr val="tx2">
                    <a:lumMod val="10000"/>
                  </a:schemeClr>
                </a:solidFill>
              </a:rPr>
              <a:t> </a:t>
            </a:r>
            <a:r>
              <a:rPr lang="en-US" sz="2800" b="1" dirty="0" smtClean="0">
                <a:solidFill>
                  <a:schemeClr val="tx2">
                    <a:lumMod val="10000"/>
                  </a:schemeClr>
                </a:solidFill>
              </a:rPr>
              <a:t>     25 -  50                      Poor</a:t>
            </a:r>
          </a:p>
          <a:p>
            <a:r>
              <a:rPr lang="en-US" sz="2800" b="1" dirty="0">
                <a:solidFill>
                  <a:schemeClr val="tx2">
                    <a:lumMod val="10000"/>
                  </a:schemeClr>
                </a:solidFill>
              </a:rPr>
              <a:t> </a:t>
            </a:r>
            <a:r>
              <a:rPr lang="en-US" sz="2800" b="1" dirty="0" smtClean="0">
                <a:solidFill>
                  <a:schemeClr val="tx2">
                    <a:lumMod val="10000"/>
                  </a:schemeClr>
                </a:solidFill>
              </a:rPr>
              <a:t>       0 - 25                       Very Poor</a:t>
            </a:r>
          </a:p>
          <a:p>
            <a:pPr algn="ctr"/>
            <a:endParaRPr lang="en-US" sz="28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20536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rmAutofit fontScale="90000"/>
          </a:bodyPr>
          <a:lstStyle/>
          <a:p>
            <a:r>
              <a:rPr lang="en-US" b="1" u="sng" dirty="0" smtClean="0">
                <a:solidFill>
                  <a:schemeClr val="tx1"/>
                </a:solidFill>
              </a:rPr>
              <a:t>Project Background and Goals</a:t>
            </a:r>
            <a:endParaRPr lang="en-US" b="1" u="sng" dirty="0">
              <a:solidFill>
                <a:schemeClr val="tx1"/>
              </a:solidFill>
            </a:endParaRPr>
          </a:p>
        </p:txBody>
      </p:sp>
      <p:sp>
        <p:nvSpPr>
          <p:cNvPr id="4" name="Rectangle 3"/>
          <p:cNvSpPr/>
          <p:nvPr/>
        </p:nvSpPr>
        <p:spPr>
          <a:xfrm>
            <a:off x="1143000" y="1981200"/>
            <a:ext cx="6705600" cy="1754326"/>
          </a:xfrm>
          <a:prstGeom prst="rect">
            <a:avLst/>
          </a:prstGeom>
        </p:spPr>
        <p:txBody>
          <a:bodyPr wrap="square">
            <a:spAutoFit/>
          </a:bodyPr>
          <a:lstStyle/>
          <a:p>
            <a:pPr algn="just"/>
            <a:r>
              <a:rPr lang="en-US" b="1" dirty="0">
                <a:latin typeface="Calibri" pitchFamily="34" charset="0"/>
              </a:rPr>
              <a:t>The </a:t>
            </a:r>
            <a:r>
              <a:rPr lang="en-US" b="1" i="1" dirty="0">
                <a:latin typeface="Calibri" pitchFamily="34" charset="0"/>
              </a:rPr>
              <a:t>Cass River Greenway</a:t>
            </a:r>
            <a:r>
              <a:rPr lang="en-US" b="1" dirty="0">
                <a:latin typeface="Calibri" pitchFamily="34" charset="0"/>
              </a:rPr>
              <a:t> (CRG) </a:t>
            </a:r>
            <a:r>
              <a:rPr lang="en-US" b="1" dirty="0" smtClean="0">
                <a:latin typeface="Calibri" pitchFamily="34" charset="0"/>
              </a:rPr>
              <a:t>organization contracted </a:t>
            </a:r>
            <a:r>
              <a:rPr lang="en-US" b="1" i="1" dirty="0">
                <a:latin typeface="Calibri" pitchFamily="34" charset="0"/>
              </a:rPr>
              <a:t>Environmental Science Solutions</a:t>
            </a:r>
            <a:r>
              <a:rPr lang="en-US" b="1" dirty="0">
                <a:latin typeface="Calibri" pitchFamily="34" charset="0"/>
              </a:rPr>
              <a:t> (ESS) to assist with fulfillment of its obligations pursuant to the Cass River Water Quality Monitoring Project grant (Project # 2011-0501) issued by the State of Michigan Department of Environmental Quality – Water Resources Division – Office of Surface Water Assessment.</a:t>
            </a:r>
          </a:p>
        </p:txBody>
      </p:sp>
      <p:sp>
        <p:nvSpPr>
          <p:cNvPr id="6" name="Rectangle 5"/>
          <p:cNvSpPr/>
          <p:nvPr/>
        </p:nvSpPr>
        <p:spPr>
          <a:xfrm>
            <a:off x="1143000" y="4038600"/>
            <a:ext cx="6650182" cy="2308324"/>
          </a:xfrm>
          <a:prstGeom prst="rect">
            <a:avLst/>
          </a:prstGeom>
        </p:spPr>
        <p:txBody>
          <a:bodyPr wrap="square">
            <a:spAutoFit/>
          </a:bodyPr>
          <a:lstStyle/>
          <a:p>
            <a:pPr algn="just"/>
            <a:r>
              <a:rPr lang="en-US" b="1" dirty="0" smtClean="0">
                <a:latin typeface="Calibri" pitchFamily="34" charset="0"/>
                <a:ea typeface="Calibri"/>
                <a:cs typeface="Calibri"/>
              </a:rPr>
              <a:t>The</a:t>
            </a:r>
            <a:r>
              <a:rPr lang="en-US" dirty="0" smtClean="0">
                <a:latin typeface="Calibri" pitchFamily="34" charset="0"/>
                <a:ea typeface="Calibri"/>
                <a:cs typeface="Calibri"/>
              </a:rPr>
              <a:t> </a:t>
            </a:r>
            <a:r>
              <a:rPr lang="en-US" b="1" dirty="0" smtClean="0">
                <a:latin typeface="Calibri" pitchFamily="34" charset="0"/>
                <a:ea typeface="Calibri"/>
                <a:cs typeface="Calibri"/>
              </a:rPr>
              <a:t>main goal of the project is to provide </a:t>
            </a:r>
            <a:r>
              <a:rPr lang="en-US" b="1" dirty="0" smtClean="0">
                <a:latin typeface="Calibri" pitchFamily="34" charset="0"/>
              </a:rPr>
              <a:t>current baseline information to help determine  watershed conditions along the main channel of the Cass River.  Data and information from this project will be used to </a:t>
            </a:r>
            <a:r>
              <a:rPr lang="en-US" b="1" dirty="0" smtClean="0">
                <a:latin typeface="Calibri" pitchFamily="34" charset="0"/>
                <a:ea typeface="Calibri"/>
                <a:cs typeface="Calibri"/>
              </a:rPr>
              <a:t>complement the current Cass River Watershed Management Plan and provide community members and stakeholders information about water quality within the study area.</a:t>
            </a:r>
            <a:endParaRPr lang="en-US" b="1" dirty="0" smtClean="0">
              <a:latin typeface="Calibri" pitchFamily="34" charset="0"/>
            </a:endParaRPr>
          </a:p>
          <a:p>
            <a:pPr algn="just"/>
            <a:endParaRPr lang="en-US" b="1" dirty="0">
              <a:latin typeface="Calibri" pitchFamily="34" charset="0"/>
            </a:endParaRPr>
          </a:p>
        </p:txBody>
      </p:sp>
    </p:spTree>
    <p:extLst>
      <p:ext uri="{BB962C8B-B14F-4D97-AF65-F5344CB8AC3E}">
        <p14:creationId xmlns:p14="http://schemas.microsoft.com/office/powerpoint/2010/main" val="21464366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799"/>
          </a:xfrm>
        </p:spPr>
        <p:txBody>
          <a:bodyPr>
            <a:noAutofit/>
          </a:bodyPr>
          <a:lstStyle/>
          <a:p>
            <a:r>
              <a:rPr lang="en-US" sz="3600" b="1" u="sng" dirty="0" smtClean="0">
                <a:solidFill>
                  <a:schemeClr val="tx2">
                    <a:lumMod val="10000"/>
                  </a:schemeClr>
                </a:solidFill>
              </a:rPr>
              <a:t>Water </a:t>
            </a:r>
            <a:r>
              <a:rPr lang="en-US" sz="4000" b="1" u="sng" dirty="0" smtClean="0">
                <a:solidFill>
                  <a:schemeClr val="tx2">
                    <a:lumMod val="10000"/>
                  </a:schemeClr>
                </a:solidFill>
              </a:rPr>
              <a:t>Quality</a:t>
            </a:r>
            <a:r>
              <a:rPr lang="en-US" sz="3600" b="1" u="sng" dirty="0" smtClean="0">
                <a:solidFill>
                  <a:schemeClr val="tx2">
                    <a:lumMod val="10000"/>
                  </a:schemeClr>
                </a:solidFill>
              </a:rPr>
              <a:t> Index (WQI) Summary</a:t>
            </a:r>
            <a:endParaRPr lang="en-US" sz="36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4004363026"/>
              </p:ext>
            </p:extLst>
          </p:nvPr>
        </p:nvGraphicFramePr>
        <p:xfrm>
          <a:off x="228600" y="1785992"/>
          <a:ext cx="8686800" cy="42470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9948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Autofit/>
          </a:bodyPr>
          <a:lstStyle/>
          <a:p>
            <a:r>
              <a:rPr lang="en-US" sz="3600" b="1" u="sng" dirty="0" smtClean="0">
                <a:solidFill>
                  <a:schemeClr val="tx2">
                    <a:lumMod val="10000"/>
                  </a:schemeClr>
                </a:solidFill>
              </a:rPr>
              <a:t>Water </a:t>
            </a:r>
            <a:r>
              <a:rPr lang="en-US" sz="4000" b="1" u="sng" dirty="0" smtClean="0">
                <a:solidFill>
                  <a:schemeClr val="tx2">
                    <a:lumMod val="10000"/>
                  </a:schemeClr>
                </a:solidFill>
              </a:rPr>
              <a:t>Quality</a:t>
            </a:r>
            <a:r>
              <a:rPr lang="en-US" sz="3600" b="1" u="sng" dirty="0" smtClean="0">
                <a:solidFill>
                  <a:schemeClr val="tx2">
                    <a:lumMod val="10000"/>
                  </a:schemeClr>
                </a:solidFill>
              </a:rPr>
              <a:t> Index (WQI) Summary</a:t>
            </a:r>
            <a:endParaRPr lang="en-US" sz="36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3152587749"/>
              </p:ext>
            </p:extLst>
          </p:nvPr>
        </p:nvGraphicFramePr>
        <p:xfrm>
          <a:off x="228600" y="1371600"/>
          <a:ext cx="8691562" cy="4533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829127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8091" y="685800"/>
            <a:ext cx="7772400" cy="685799"/>
          </a:xfrm>
        </p:spPr>
        <p:txBody>
          <a:bodyPr>
            <a:noAutofit/>
          </a:bodyPr>
          <a:lstStyle/>
          <a:p>
            <a:r>
              <a:rPr lang="en-US" sz="3600" b="1" u="sng" dirty="0" smtClean="0">
                <a:solidFill>
                  <a:schemeClr val="tx2">
                    <a:lumMod val="10000"/>
                  </a:schemeClr>
                </a:solidFill>
              </a:rPr>
              <a:t>Water </a:t>
            </a:r>
            <a:r>
              <a:rPr lang="en-US" sz="4000" b="1" u="sng" dirty="0" smtClean="0">
                <a:solidFill>
                  <a:schemeClr val="tx2">
                    <a:lumMod val="10000"/>
                  </a:schemeClr>
                </a:solidFill>
              </a:rPr>
              <a:t>Quality</a:t>
            </a:r>
            <a:r>
              <a:rPr lang="en-US" sz="3600" b="1" u="sng" dirty="0" smtClean="0">
                <a:solidFill>
                  <a:schemeClr val="tx2">
                    <a:lumMod val="10000"/>
                  </a:schemeClr>
                </a:solidFill>
              </a:rPr>
              <a:t> Index (WQI) Summary</a:t>
            </a:r>
            <a:endParaRPr lang="en-US" sz="36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011792689"/>
              </p:ext>
            </p:extLst>
          </p:nvPr>
        </p:nvGraphicFramePr>
        <p:xfrm>
          <a:off x="228600" y="1972101"/>
          <a:ext cx="8686800" cy="4696606"/>
        </p:xfrm>
        <a:graphic>
          <a:graphicData uri="http://schemas.openxmlformats.org/drawingml/2006/table">
            <a:tbl>
              <a:tblPr/>
              <a:tblGrid>
                <a:gridCol w="1748174"/>
                <a:gridCol w="1117389"/>
                <a:gridCol w="1117389"/>
                <a:gridCol w="1117389"/>
                <a:gridCol w="1063321"/>
                <a:gridCol w="1261569"/>
                <a:gridCol w="1261569"/>
              </a:tblGrid>
              <a:tr h="500893">
                <a:tc>
                  <a:txBody>
                    <a:bodyPr/>
                    <a:lstStyle/>
                    <a:p>
                      <a:pPr algn="ctr" fontAlgn="ctr"/>
                      <a:r>
                        <a:rPr lang="en-US" sz="1200" b="1" i="0" u="none" strike="noStrike" dirty="0">
                          <a:solidFill>
                            <a:schemeClr val="tx1"/>
                          </a:solidFill>
                          <a:effectLst/>
                          <a:latin typeface="Arial Black" panose="020B0A04020102020204" pitchFamily="34" charset="0"/>
                        </a:rPr>
                        <a:t>Site Name</a:t>
                      </a:r>
                    </a:p>
                  </a:txBody>
                  <a:tcPr marL="8827" marR="8827" marT="88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200" b="1" i="0" u="none" strike="noStrike" dirty="0">
                          <a:solidFill>
                            <a:schemeClr val="tx1"/>
                          </a:solidFill>
                          <a:effectLst/>
                          <a:latin typeface="Arial Black" panose="020B0A04020102020204" pitchFamily="34" charset="0"/>
                        </a:rPr>
                        <a:t>2012 Site WQI</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200" b="1" i="0" u="none" strike="noStrike" dirty="0">
                          <a:solidFill>
                            <a:schemeClr val="tx1"/>
                          </a:solidFill>
                          <a:effectLst/>
                          <a:latin typeface="Arial Black" panose="020B0A04020102020204" pitchFamily="34" charset="0"/>
                        </a:rPr>
                        <a:t>2013 Site WQI</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200" b="1" i="0" u="none" strike="noStrike" dirty="0">
                          <a:solidFill>
                            <a:schemeClr val="tx1"/>
                          </a:solidFill>
                          <a:effectLst/>
                          <a:latin typeface="Arial Black" panose="020B0A04020102020204" pitchFamily="34" charset="0"/>
                        </a:rPr>
                        <a:t>Percent Change</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200" b="1" i="0" u="none" strike="noStrike" dirty="0">
                          <a:solidFill>
                            <a:schemeClr val="tx1"/>
                          </a:solidFill>
                          <a:effectLst/>
                          <a:latin typeface="Arial Black" panose="020B0A04020102020204" pitchFamily="34" charset="0"/>
                        </a:rPr>
                        <a:t>2013 WQI Rank</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200" b="1" i="0" u="none" strike="noStrike" dirty="0">
                          <a:solidFill>
                            <a:schemeClr val="tx1"/>
                          </a:solidFill>
                          <a:effectLst/>
                          <a:latin typeface="Arial Black" panose="020B0A04020102020204" pitchFamily="34" charset="0"/>
                        </a:rPr>
                        <a:t>2012 WQI Rank</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200" b="1" i="0" u="none" strike="noStrike" dirty="0">
                          <a:solidFill>
                            <a:schemeClr val="tx1"/>
                          </a:solidFill>
                          <a:effectLst/>
                          <a:latin typeface="Arial Black" panose="020B0A04020102020204" pitchFamily="34" charset="0"/>
                        </a:rPr>
                        <a:t>Net Rank Change</a:t>
                      </a:r>
                    </a:p>
                  </a:txBody>
                  <a:tcPr marL="8827" marR="8827" marT="88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r>
              <a:tr h="715562">
                <a:tc>
                  <a:txBody>
                    <a:bodyPr/>
                    <a:lstStyle/>
                    <a:p>
                      <a:pPr algn="ctr" fontAlgn="ctr"/>
                      <a:r>
                        <a:rPr lang="en-US" sz="1400" b="1" i="0" u="none" strike="noStrike" dirty="0">
                          <a:solidFill>
                            <a:schemeClr val="tx1"/>
                          </a:solidFill>
                          <a:effectLst/>
                          <a:latin typeface="Calibri"/>
                        </a:rPr>
                        <a:t>Cemetery Rd. (CC2)</a:t>
                      </a:r>
                    </a:p>
                  </a:txBody>
                  <a:tcPr marL="8827" marR="8827" marT="88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76.0</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76.1</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0.13%</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6</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-1</a:t>
                      </a:r>
                    </a:p>
                  </a:txBody>
                  <a:tcPr marL="8827" marR="8827" marT="88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r>
              <a:tr h="477042">
                <a:tc>
                  <a:txBody>
                    <a:bodyPr/>
                    <a:lstStyle/>
                    <a:p>
                      <a:pPr algn="ctr" fontAlgn="ctr"/>
                      <a:r>
                        <a:rPr lang="en-US" sz="1400" b="1" i="0" u="none" strike="noStrike" dirty="0">
                          <a:solidFill>
                            <a:schemeClr val="tx1"/>
                          </a:solidFill>
                          <a:effectLst/>
                          <a:latin typeface="Calibri"/>
                        </a:rPr>
                        <a:t>Dodge Rd. (CC1)</a:t>
                      </a:r>
                    </a:p>
                  </a:txBody>
                  <a:tcPr marL="8827" marR="8827" marT="88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76.8</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75.6</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a:t>
                      </a:r>
                      <a:r>
                        <a:rPr lang="en-US" sz="1400" b="1" i="0" u="none" strike="noStrike" dirty="0" smtClean="0">
                          <a:solidFill>
                            <a:schemeClr val="tx1"/>
                          </a:solidFill>
                          <a:effectLst/>
                          <a:latin typeface="Calibri"/>
                        </a:rPr>
                        <a:t>1.6%</a:t>
                      </a:r>
                      <a:endParaRPr lang="en-US" sz="1400" b="1" i="0" u="none" strike="noStrike" dirty="0">
                        <a:solidFill>
                          <a:schemeClr val="tx1"/>
                        </a:solidFill>
                        <a:effectLst/>
                        <a:latin typeface="Calibri"/>
                      </a:endParaRP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3</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-4</a:t>
                      </a:r>
                    </a:p>
                  </a:txBody>
                  <a:tcPr marL="8827" marR="8827" marT="88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r>
              <a:tr h="477042">
                <a:tc>
                  <a:txBody>
                    <a:bodyPr/>
                    <a:lstStyle/>
                    <a:p>
                      <a:pPr algn="ctr" fontAlgn="ctr"/>
                      <a:r>
                        <a:rPr lang="en-US" sz="1400" b="1" i="0" u="none" strike="noStrike" dirty="0">
                          <a:solidFill>
                            <a:schemeClr val="tx1"/>
                          </a:solidFill>
                          <a:effectLst/>
                          <a:latin typeface="Calibri"/>
                        </a:rPr>
                        <a:t>Dayton Rd. (C2)</a:t>
                      </a:r>
                    </a:p>
                  </a:txBody>
                  <a:tcPr marL="8827" marR="8827" marT="88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78.0</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77.1</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-1.2%</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4</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1</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-3</a:t>
                      </a:r>
                    </a:p>
                  </a:txBody>
                  <a:tcPr marL="8827" marR="8827" marT="88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r>
              <a:tr h="477042">
                <a:tc>
                  <a:txBody>
                    <a:bodyPr/>
                    <a:lstStyle/>
                    <a:p>
                      <a:pPr algn="ctr" fontAlgn="ctr"/>
                      <a:r>
                        <a:rPr lang="en-US" sz="1400" b="1" i="0" u="none" strike="noStrike" dirty="0">
                          <a:solidFill>
                            <a:schemeClr val="tx1"/>
                          </a:solidFill>
                          <a:effectLst/>
                          <a:latin typeface="Calibri"/>
                        </a:rPr>
                        <a:t>Wells Rd. (C1)</a:t>
                      </a:r>
                    </a:p>
                  </a:txBody>
                  <a:tcPr marL="8827" marR="8827" marT="88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77.1</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76.2</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-1.3%</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5</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2</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-3</a:t>
                      </a:r>
                    </a:p>
                  </a:txBody>
                  <a:tcPr marL="8827" marR="8827" marT="88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r>
              <a:tr h="477042">
                <a:tc>
                  <a:txBody>
                    <a:bodyPr/>
                    <a:lstStyle/>
                    <a:p>
                      <a:pPr algn="ctr" fontAlgn="ctr"/>
                      <a:r>
                        <a:rPr lang="en-US" sz="1400" b="1" i="0" u="none" strike="noStrike" dirty="0">
                          <a:solidFill>
                            <a:schemeClr val="tx1"/>
                          </a:solidFill>
                          <a:effectLst/>
                          <a:latin typeface="Calibri"/>
                        </a:rPr>
                        <a:t>Caine Rd. (V2)</a:t>
                      </a:r>
                    </a:p>
                  </a:txBody>
                  <a:tcPr marL="8827" marR="8827" marT="88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76.3</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77.7</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1.9%</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2</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4</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2</a:t>
                      </a:r>
                    </a:p>
                  </a:txBody>
                  <a:tcPr marL="8827" marR="8827" marT="88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r>
              <a:tr h="266603">
                <a:tc>
                  <a:txBody>
                    <a:bodyPr/>
                    <a:lstStyle/>
                    <a:p>
                      <a:pPr algn="ctr" fontAlgn="ctr"/>
                      <a:r>
                        <a:rPr lang="en-US" sz="1400" b="1" i="0" u="none" strike="noStrike" dirty="0">
                          <a:solidFill>
                            <a:schemeClr val="tx1"/>
                          </a:solidFill>
                          <a:effectLst/>
                          <a:latin typeface="Calibri"/>
                        </a:rPr>
                        <a:t>Huron Rd. (V1)</a:t>
                      </a:r>
                    </a:p>
                  </a:txBody>
                  <a:tcPr marL="8827" marR="8827" marT="88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76.1</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77.9</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87000">
                          <a:srgbClr val="00B0F0"/>
                        </a:gs>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2.3%</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1</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5</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4</a:t>
                      </a:r>
                    </a:p>
                  </a:txBody>
                  <a:tcPr marL="8827" marR="8827" marT="88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r>
              <a:tr h="266603">
                <a:tc>
                  <a:txBody>
                    <a:bodyPr/>
                    <a:lstStyle/>
                    <a:p>
                      <a:pPr algn="ctr" fontAlgn="ctr"/>
                      <a:r>
                        <a:rPr lang="en-US" sz="1400" b="1" i="0" u="none" strike="noStrike" dirty="0">
                          <a:solidFill>
                            <a:schemeClr val="tx1"/>
                          </a:solidFill>
                          <a:effectLst/>
                          <a:latin typeface="Calibri"/>
                        </a:rPr>
                        <a:t>Bray Rd. (F2)</a:t>
                      </a:r>
                    </a:p>
                  </a:txBody>
                  <a:tcPr marL="8827" marR="8827" marT="88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75.4</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75.4</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-0.1%</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9</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8</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-1</a:t>
                      </a:r>
                    </a:p>
                  </a:txBody>
                  <a:tcPr marL="8827" marR="8827" marT="88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r>
              <a:tr h="322004">
                <a:tc>
                  <a:txBody>
                    <a:bodyPr/>
                    <a:lstStyle/>
                    <a:p>
                      <a:pPr algn="ctr" fontAlgn="ctr"/>
                      <a:r>
                        <a:rPr lang="en-US" sz="1400" b="1" i="0" u="none" strike="noStrike" dirty="0">
                          <a:solidFill>
                            <a:schemeClr val="tx1"/>
                          </a:solidFill>
                          <a:effectLst/>
                          <a:latin typeface="Calibri"/>
                        </a:rPr>
                        <a:t>Beyer Rd. (F1)</a:t>
                      </a:r>
                    </a:p>
                  </a:txBody>
                  <a:tcPr marL="8827" marR="8827" marT="88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73.9</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75.5</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2.2%</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8</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9</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1</a:t>
                      </a:r>
                    </a:p>
                  </a:txBody>
                  <a:tcPr marL="8827" marR="8827" marT="88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r>
              <a:tr h="525066">
                <a:tc>
                  <a:txBody>
                    <a:bodyPr/>
                    <a:lstStyle/>
                    <a:p>
                      <a:pPr algn="ctr" fontAlgn="ctr"/>
                      <a:r>
                        <a:rPr lang="en-US" sz="1400" b="1" i="0" u="none" strike="noStrike" dirty="0">
                          <a:solidFill>
                            <a:schemeClr val="tx1"/>
                          </a:solidFill>
                          <a:effectLst/>
                          <a:latin typeface="Calibri"/>
                        </a:rPr>
                        <a:t>Fort Rd. (B1)</a:t>
                      </a:r>
                    </a:p>
                  </a:txBody>
                  <a:tcPr marL="8827" marR="8827" marT="88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76.0</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77.5</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1.9%</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3</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6</a:t>
                      </a:r>
                    </a:p>
                  </a:txBody>
                  <a:tcPr marL="8827" marR="8827" marT="88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c>
                  <a:txBody>
                    <a:bodyPr/>
                    <a:lstStyle/>
                    <a:p>
                      <a:pPr algn="ctr" fontAlgn="ctr"/>
                      <a:r>
                        <a:rPr lang="en-US" sz="1400" b="1" i="0" u="none" strike="noStrike" dirty="0">
                          <a:solidFill>
                            <a:schemeClr val="tx1"/>
                          </a:solidFill>
                          <a:effectLst/>
                          <a:latin typeface="Calibri"/>
                        </a:rPr>
                        <a:t>3</a:t>
                      </a:r>
                    </a:p>
                  </a:txBody>
                  <a:tcPr marL="8827" marR="8827" marT="88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03D4A8"/>
                        </a:gs>
                        <a:gs pos="45000">
                          <a:srgbClr val="21D6E0"/>
                        </a:gs>
                        <a:gs pos="98000">
                          <a:srgbClr val="0087E6"/>
                        </a:gs>
                        <a:gs pos="100000">
                          <a:srgbClr val="005CBF"/>
                        </a:gs>
                      </a:gsLst>
                      <a:lin ang="5400000" scaled="1"/>
                      <a:tileRect/>
                    </a:gradFill>
                  </a:tcPr>
                </a:tc>
              </a:tr>
              <a:tr h="188500">
                <a:tc>
                  <a:txBody>
                    <a:bodyPr/>
                    <a:lstStyle/>
                    <a:p>
                      <a:pPr algn="ctr" fontAlgn="ctr"/>
                      <a:r>
                        <a:rPr lang="en-US" sz="1200" b="1" i="0" u="none" strike="noStrike" dirty="0">
                          <a:solidFill>
                            <a:srgbClr val="000000"/>
                          </a:solidFill>
                          <a:effectLst/>
                          <a:latin typeface="Arial Black" panose="020B0A04020102020204" pitchFamily="34" charset="0"/>
                        </a:rPr>
                        <a:t>Mean Value</a:t>
                      </a:r>
                    </a:p>
                  </a:txBody>
                  <a:tcPr marL="8827" marR="8827" marT="88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03D4A8"/>
                        </a:gs>
                        <a:gs pos="98000">
                          <a:srgbClr val="21D6E0"/>
                        </a:gs>
                        <a:gs pos="98000">
                          <a:srgbClr val="0087E6"/>
                        </a:gs>
                        <a:gs pos="100000">
                          <a:srgbClr val="005CBF"/>
                        </a:gs>
                      </a:gsLst>
                      <a:lin ang="5400000" scaled="1"/>
                    </a:gradFill>
                  </a:tcPr>
                </a:tc>
                <a:tc>
                  <a:txBody>
                    <a:bodyPr/>
                    <a:lstStyle/>
                    <a:p>
                      <a:pPr algn="ctr" fontAlgn="b"/>
                      <a:r>
                        <a:rPr lang="en-US" sz="1200" b="1" i="0" u="none" strike="noStrike" dirty="0" smtClean="0">
                          <a:solidFill>
                            <a:srgbClr val="000000"/>
                          </a:solidFill>
                          <a:effectLst/>
                          <a:latin typeface="Arial Black" panose="020B0A04020102020204" pitchFamily="34" charset="0"/>
                        </a:rPr>
                        <a:t>76.2</a:t>
                      </a:r>
                      <a:endParaRPr lang="en-US" sz="1200" b="1" i="0" u="none" strike="noStrike" dirty="0">
                        <a:solidFill>
                          <a:srgbClr val="000000"/>
                        </a:solidFill>
                        <a:effectLst/>
                        <a:latin typeface="Arial Black" panose="020B0A04020102020204" pitchFamily="34" charset="0"/>
                      </a:endParaRPr>
                    </a:p>
                  </a:txBody>
                  <a:tcPr marL="8827" marR="8827" marT="88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03D4A8"/>
                        </a:gs>
                        <a:gs pos="98000">
                          <a:srgbClr val="21D6E0"/>
                        </a:gs>
                        <a:gs pos="98000">
                          <a:srgbClr val="0087E6"/>
                        </a:gs>
                        <a:gs pos="100000">
                          <a:srgbClr val="005CBF"/>
                        </a:gs>
                      </a:gsLst>
                      <a:lin ang="5400000" scaled="1"/>
                    </a:gradFill>
                  </a:tcPr>
                </a:tc>
                <a:tc>
                  <a:txBody>
                    <a:bodyPr/>
                    <a:lstStyle/>
                    <a:p>
                      <a:pPr algn="ctr" fontAlgn="b"/>
                      <a:r>
                        <a:rPr lang="en-US" sz="1200" b="1" i="0" u="none" strike="noStrike" dirty="0" smtClean="0">
                          <a:solidFill>
                            <a:srgbClr val="000000"/>
                          </a:solidFill>
                          <a:effectLst/>
                          <a:latin typeface="Arial Black" panose="020B0A04020102020204" pitchFamily="34" charset="0"/>
                        </a:rPr>
                        <a:t>76.5</a:t>
                      </a:r>
                      <a:endParaRPr lang="en-US" sz="1200" b="1" i="0" u="none" strike="noStrike" dirty="0">
                        <a:solidFill>
                          <a:srgbClr val="000000"/>
                        </a:solidFill>
                        <a:effectLst/>
                        <a:latin typeface="Arial Black" panose="020B0A04020102020204" pitchFamily="34" charset="0"/>
                      </a:endParaRPr>
                    </a:p>
                  </a:txBody>
                  <a:tcPr marL="8827" marR="8827" marT="88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03D4A8"/>
                        </a:gs>
                        <a:gs pos="98000">
                          <a:srgbClr val="21D6E0"/>
                        </a:gs>
                        <a:gs pos="98000">
                          <a:srgbClr val="0087E6"/>
                        </a:gs>
                        <a:gs pos="100000">
                          <a:srgbClr val="005CBF"/>
                        </a:gs>
                      </a:gsLst>
                      <a:lin ang="5400000" scaled="1"/>
                    </a:gradFill>
                  </a:tcPr>
                </a:tc>
                <a:tc>
                  <a:txBody>
                    <a:bodyPr/>
                    <a:lstStyle/>
                    <a:p>
                      <a:pPr algn="ctr" fontAlgn="ctr"/>
                      <a:r>
                        <a:rPr lang="en-US" sz="1200" b="1" i="0" u="none" strike="noStrike" dirty="0" smtClean="0">
                          <a:solidFill>
                            <a:srgbClr val="000000"/>
                          </a:solidFill>
                          <a:effectLst/>
                          <a:latin typeface="Arial Black" panose="020B0A04020102020204" pitchFamily="34" charset="0"/>
                        </a:rPr>
                        <a:t>0.5</a:t>
                      </a:r>
                      <a:r>
                        <a:rPr lang="en-US" sz="1200" b="1" i="0" u="none" strike="noStrike" dirty="0">
                          <a:solidFill>
                            <a:srgbClr val="000000"/>
                          </a:solidFill>
                          <a:effectLst/>
                          <a:latin typeface="Arial Black" panose="020B0A04020102020204" pitchFamily="34" charset="0"/>
                        </a:rPr>
                        <a:t>%</a:t>
                      </a:r>
                    </a:p>
                  </a:txBody>
                  <a:tcPr marL="8827" marR="8827" marT="88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03D4A8"/>
                        </a:gs>
                        <a:gs pos="98000">
                          <a:srgbClr val="21D6E0"/>
                        </a:gs>
                        <a:gs pos="98000">
                          <a:srgbClr val="0087E6"/>
                        </a:gs>
                        <a:gs pos="100000">
                          <a:srgbClr val="005CBF"/>
                        </a:gs>
                      </a:gsLst>
                      <a:lin ang="5400000" scaled="1"/>
                    </a:gradFill>
                  </a:tcPr>
                </a:tc>
                <a:tc>
                  <a:txBody>
                    <a:bodyPr/>
                    <a:lstStyle/>
                    <a:p>
                      <a:pPr algn="l" fontAlgn="b"/>
                      <a:endParaRPr lang="en-US" sz="1100" b="0" i="0" u="none" strike="noStrike" dirty="0">
                        <a:solidFill>
                          <a:srgbClr val="000000"/>
                        </a:solidFill>
                        <a:effectLst/>
                        <a:latin typeface="Calibri"/>
                      </a:endParaRPr>
                    </a:p>
                  </a:txBody>
                  <a:tcPr marL="8827" marR="8827" marT="8827"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8827" marR="8827" marT="882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8827" marR="8827" marT="8827"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82586890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685799"/>
          </a:xfrm>
        </p:spPr>
        <p:txBody>
          <a:bodyPr>
            <a:noAutofit/>
          </a:bodyPr>
          <a:lstStyle/>
          <a:p>
            <a:r>
              <a:rPr lang="en-US" sz="3200" b="1" u="sng" dirty="0" smtClean="0">
                <a:solidFill>
                  <a:schemeClr val="tx2">
                    <a:lumMod val="10000"/>
                  </a:schemeClr>
                </a:solidFill>
              </a:rPr>
              <a:t>Water </a:t>
            </a:r>
            <a:r>
              <a:rPr lang="en-US" sz="3600" b="1" u="sng" dirty="0" smtClean="0">
                <a:solidFill>
                  <a:schemeClr val="tx2">
                    <a:lumMod val="10000"/>
                  </a:schemeClr>
                </a:solidFill>
              </a:rPr>
              <a:t>Quality</a:t>
            </a:r>
            <a:r>
              <a:rPr lang="en-US" sz="3200" b="1" u="sng" dirty="0" smtClean="0">
                <a:solidFill>
                  <a:schemeClr val="tx2">
                    <a:lumMod val="10000"/>
                  </a:schemeClr>
                </a:solidFill>
              </a:rPr>
              <a:t> Standard (WQS) Summary</a:t>
            </a:r>
            <a:endParaRPr lang="en-US" sz="32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sp>
        <p:nvSpPr>
          <p:cNvPr id="4" name="Rectangle 3"/>
          <p:cNvSpPr/>
          <p:nvPr/>
        </p:nvSpPr>
        <p:spPr>
          <a:xfrm>
            <a:off x="800100" y="1687354"/>
            <a:ext cx="7391400" cy="5909311"/>
          </a:xfrm>
          <a:prstGeom prst="rect">
            <a:avLst/>
          </a:prstGeom>
        </p:spPr>
        <p:txBody>
          <a:bodyPr wrap="square">
            <a:spAutoFit/>
          </a:bodyPr>
          <a:lstStyle/>
          <a:p>
            <a:pPr algn="just"/>
            <a:r>
              <a:rPr lang="en-US" b="1" dirty="0" smtClean="0">
                <a:latin typeface="Calibri" pitchFamily="34" charset="0"/>
              </a:rPr>
              <a:t>Under weather conditions encountered, all sites met all statutory and generally accepted water quality standards.  However, analysis indicated that heavy rain events and high temperatures can adversely affect bacteria levels. </a:t>
            </a:r>
          </a:p>
          <a:p>
            <a:pPr algn="just"/>
            <a:endParaRPr lang="en-US" b="1" dirty="0" smtClean="0">
              <a:latin typeface="Calibri" pitchFamily="34" charset="0"/>
            </a:endParaRPr>
          </a:p>
          <a:p>
            <a:pPr algn="just"/>
            <a:r>
              <a:rPr lang="en-US" b="1" dirty="0" smtClean="0">
                <a:latin typeface="Calibri" pitchFamily="34" charset="0"/>
              </a:rPr>
              <a:t>All parameters for all sample all sites met state and EPA standards and scored in the good to excellent range in developed Water </a:t>
            </a:r>
            <a:r>
              <a:rPr lang="en-US" b="1" dirty="0">
                <a:latin typeface="Calibri" pitchFamily="34" charset="0"/>
              </a:rPr>
              <a:t>Q</a:t>
            </a:r>
            <a:r>
              <a:rPr lang="en-US" b="1" dirty="0" smtClean="0">
                <a:latin typeface="Calibri" pitchFamily="34" charset="0"/>
              </a:rPr>
              <a:t>uality Index standards.  </a:t>
            </a:r>
          </a:p>
          <a:p>
            <a:pPr algn="just"/>
            <a:endParaRPr lang="en-US" b="1" dirty="0">
              <a:latin typeface="Calibri" pitchFamily="34" charset="0"/>
            </a:endParaRPr>
          </a:p>
          <a:p>
            <a:pPr algn="just"/>
            <a:r>
              <a:rPr lang="en-US" b="1" dirty="0" smtClean="0">
                <a:latin typeface="Calibri" pitchFamily="34" charset="0"/>
              </a:rPr>
              <a:t>Total  suspended solids, nitrates, turbidity and Biochemical Oxygen Demand fall into the non-regulated category. Standards for these parameters are developed based on generally accepted water quality monitoring principles and practices.</a:t>
            </a:r>
          </a:p>
          <a:p>
            <a:pPr algn="just"/>
            <a:endParaRPr lang="en-US" b="1" dirty="0" smtClean="0">
              <a:solidFill>
                <a:schemeClr val="bg1"/>
              </a:solidFill>
              <a:latin typeface="Calibri" pitchFamily="34" charset="0"/>
            </a:endParaRPr>
          </a:p>
          <a:p>
            <a:pPr algn="just"/>
            <a:r>
              <a:rPr lang="en-US" b="1" dirty="0" smtClean="0">
                <a:latin typeface="Calibri" pitchFamily="34" charset="0"/>
              </a:rPr>
              <a:t>Locally and Developed standards apply to E. Coli. This project measured fecal coliform. E. Coli is a subset of fecal coliform.  Generally fecal coliform levels were below any thresholds that are a cause for public health concerns.</a:t>
            </a:r>
          </a:p>
          <a:p>
            <a:pPr algn="just"/>
            <a:endParaRPr lang="en-US" b="1" dirty="0" smtClean="0">
              <a:latin typeface="Calibri" pitchFamily="34" charset="0"/>
            </a:endParaRPr>
          </a:p>
          <a:p>
            <a:pPr algn="just"/>
            <a:endParaRPr lang="en-US" b="1" dirty="0">
              <a:latin typeface="Calibri" pitchFamily="34" charset="0"/>
            </a:endParaRPr>
          </a:p>
          <a:p>
            <a:pPr algn="just"/>
            <a:endParaRPr lang="en-US" dirty="0">
              <a:solidFill>
                <a:schemeClr val="bg1"/>
              </a:solidFill>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390661725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685799"/>
          </a:xfrm>
        </p:spPr>
        <p:txBody>
          <a:bodyPr>
            <a:noAutofit/>
          </a:bodyPr>
          <a:lstStyle/>
          <a:p>
            <a:r>
              <a:rPr lang="en-US" sz="3600" b="1" u="sng" dirty="0" smtClean="0">
                <a:solidFill>
                  <a:schemeClr val="tx1"/>
                </a:solidFill>
              </a:rPr>
              <a:t>Observations and Conclusions</a:t>
            </a:r>
            <a:endParaRPr lang="en-US" sz="3600" b="1" u="sng" dirty="0">
              <a:solidFill>
                <a:schemeClr val="tx1"/>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sp>
        <p:nvSpPr>
          <p:cNvPr id="4" name="TextBox 3"/>
          <p:cNvSpPr txBox="1"/>
          <p:nvPr/>
        </p:nvSpPr>
        <p:spPr>
          <a:xfrm>
            <a:off x="235527" y="1447800"/>
            <a:ext cx="8686800" cy="5355313"/>
          </a:xfrm>
          <a:prstGeom prst="rect">
            <a:avLst/>
          </a:prstGeom>
          <a:noFill/>
        </p:spPr>
        <p:txBody>
          <a:bodyPr wrap="square" rtlCol="0">
            <a:spAutoFit/>
          </a:bodyPr>
          <a:lstStyle/>
          <a:p>
            <a:r>
              <a:rPr lang="en-US" b="1" dirty="0" smtClean="0"/>
              <a:t>The overall </a:t>
            </a:r>
            <a:r>
              <a:rPr lang="en-US" b="1" dirty="0" smtClean="0">
                <a:latin typeface="Calibri" panose="020F0502020204030204" pitchFamily="34" charset="0"/>
              </a:rPr>
              <a:t>increase</a:t>
            </a:r>
            <a:r>
              <a:rPr lang="en-US" b="1" dirty="0" smtClean="0"/>
              <a:t> in solids, turbidity, phosphorous and fecal in year two is likely due to the timing and intensity of precipitation throughout the study area. Second year sampling  saw more and heavier rainfall events during sampling days.</a:t>
            </a:r>
          </a:p>
          <a:p>
            <a:endParaRPr lang="en-US" b="1" dirty="0"/>
          </a:p>
          <a:p>
            <a:r>
              <a:rPr lang="en-US" b="1" dirty="0" smtClean="0"/>
              <a:t>The decline in temperature in year two can largely be attributed to the earlier sampling season start date. Water temperature was significantly cooler during the April sampling events. </a:t>
            </a:r>
          </a:p>
          <a:p>
            <a:endParaRPr lang="en-US" b="1" dirty="0"/>
          </a:p>
          <a:p>
            <a:r>
              <a:rPr lang="en-US" b="1" dirty="0" smtClean="0"/>
              <a:t>The decline in pH in year two can likely be attributed mainly to the earlier sampling season start date. Research shows that pH increases with water temperature. </a:t>
            </a:r>
            <a:r>
              <a:rPr lang="en-US" b="1" dirty="0"/>
              <a:t> </a:t>
            </a:r>
            <a:r>
              <a:rPr lang="en-US" b="1" dirty="0" smtClean="0"/>
              <a:t>Additionally, early season runoff may contain snow melt which can be lower in pH than ambient </a:t>
            </a:r>
            <a:r>
              <a:rPr lang="en-US" b="1" dirty="0"/>
              <a:t>r</a:t>
            </a:r>
            <a:r>
              <a:rPr lang="en-US" b="1" dirty="0" smtClean="0"/>
              <a:t>iver water. pH was lower throughout the watershed throughout the sampling season.</a:t>
            </a:r>
          </a:p>
          <a:p>
            <a:endParaRPr lang="en-US" b="1" dirty="0"/>
          </a:p>
          <a:p>
            <a:r>
              <a:rPr lang="en-US" b="1" dirty="0" smtClean="0"/>
              <a:t>Increased DO and BOD levels in year two also follow from increased flow. Again, the timing and intensity of precipitation supports the increase in these parameters during year two.</a:t>
            </a:r>
          </a:p>
          <a:p>
            <a:endParaRPr lang="en-US" b="1" dirty="0">
              <a:solidFill>
                <a:schemeClr val="bg1"/>
              </a:solidFill>
            </a:endParaRPr>
          </a:p>
          <a:p>
            <a:endParaRPr lang="en-US" b="1" dirty="0">
              <a:solidFill>
                <a:schemeClr val="bg1"/>
              </a:solidFill>
            </a:endParaRPr>
          </a:p>
        </p:txBody>
      </p:sp>
    </p:spTree>
    <p:extLst>
      <p:ext uri="{BB962C8B-B14F-4D97-AF65-F5344CB8AC3E}">
        <p14:creationId xmlns:p14="http://schemas.microsoft.com/office/powerpoint/2010/main" val="396075312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685799"/>
          </a:xfrm>
        </p:spPr>
        <p:txBody>
          <a:bodyPr>
            <a:noAutofit/>
          </a:bodyPr>
          <a:lstStyle/>
          <a:p>
            <a:r>
              <a:rPr lang="en-US" sz="3600" b="1" u="sng" dirty="0" smtClean="0">
                <a:solidFill>
                  <a:schemeClr val="tx2">
                    <a:lumMod val="10000"/>
                  </a:schemeClr>
                </a:solidFill>
              </a:rPr>
              <a:t>Recommendations</a:t>
            </a:r>
            <a:endParaRPr lang="en-US" sz="36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sp>
        <p:nvSpPr>
          <p:cNvPr id="4" name="Rectangle 3"/>
          <p:cNvSpPr/>
          <p:nvPr/>
        </p:nvSpPr>
        <p:spPr>
          <a:xfrm>
            <a:off x="457200" y="1447799"/>
            <a:ext cx="8458200" cy="5909311"/>
          </a:xfrm>
          <a:prstGeom prst="rect">
            <a:avLst/>
          </a:prstGeom>
        </p:spPr>
        <p:txBody>
          <a:bodyPr wrap="square">
            <a:spAutoFit/>
          </a:bodyPr>
          <a:lstStyle/>
          <a:p>
            <a:pPr algn="just"/>
            <a:r>
              <a:rPr lang="en-US" b="1" dirty="0" smtClean="0">
                <a:latin typeface="Calibri" pitchFamily="34" charset="0"/>
              </a:rPr>
              <a:t>Extend sample season from early spring through late fall to capture seasonal variations in water chemistry.</a:t>
            </a:r>
          </a:p>
          <a:p>
            <a:pPr algn="just"/>
            <a:endParaRPr lang="en-US" b="1" dirty="0">
              <a:latin typeface="Calibri" pitchFamily="34" charset="0"/>
            </a:endParaRPr>
          </a:p>
          <a:p>
            <a:r>
              <a:rPr lang="en-US" b="1" dirty="0" smtClean="0">
                <a:latin typeface="Calibri" pitchFamily="34" charset="0"/>
              </a:rPr>
              <a:t>Vary sample times within sample days to capture diurnal variation in sample parameters.</a:t>
            </a:r>
          </a:p>
          <a:p>
            <a:endParaRPr lang="en-US" b="1" dirty="0" smtClean="0">
              <a:latin typeface="Calibri" pitchFamily="34" charset="0"/>
            </a:endParaRPr>
          </a:p>
          <a:p>
            <a:r>
              <a:rPr lang="en-US" b="1" dirty="0" smtClean="0">
                <a:latin typeface="Calibri" pitchFamily="34" charset="0"/>
              </a:rPr>
              <a:t>Conduct additional testing after rain events and during high temperatures to determine changes from steady state conditions</a:t>
            </a:r>
          </a:p>
          <a:p>
            <a:endParaRPr lang="en-US" b="1" dirty="0">
              <a:latin typeface="Calibri" pitchFamily="34" charset="0"/>
            </a:endParaRPr>
          </a:p>
          <a:p>
            <a:r>
              <a:rPr lang="en-US" b="1" dirty="0" smtClean="0">
                <a:latin typeface="Calibri" pitchFamily="34" charset="0"/>
              </a:rPr>
              <a:t>Investigate seasonal variation in pH – lower pH in early spring sample events.</a:t>
            </a:r>
          </a:p>
          <a:p>
            <a:pPr algn="just"/>
            <a:endParaRPr lang="en-US" b="1" dirty="0" smtClean="0">
              <a:latin typeface="Calibri" pitchFamily="34" charset="0"/>
            </a:endParaRPr>
          </a:p>
          <a:p>
            <a:pPr algn="just"/>
            <a:r>
              <a:rPr lang="en-US" b="1" dirty="0">
                <a:latin typeface="Calibri" pitchFamily="34" charset="0"/>
              </a:rPr>
              <a:t>Reducing flow rates from overland runoff </a:t>
            </a:r>
            <a:r>
              <a:rPr lang="en-US" b="1" dirty="0" smtClean="0">
                <a:latin typeface="Calibri" pitchFamily="34" charset="0"/>
              </a:rPr>
              <a:t>during </a:t>
            </a:r>
            <a:r>
              <a:rPr lang="en-US" b="1" dirty="0">
                <a:latin typeface="Calibri" pitchFamily="34" charset="0"/>
              </a:rPr>
              <a:t>major rain events is key to slowing flow and reducing phosphorous and sediment loading </a:t>
            </a:r>
            <a:r>
              <a:rPr lang="en-US" b="1" dirty="0" smtClean="0">
                <a:latin typeface="Calibri" pitchFamily="34" charset="0"/>
              </a:rPr>
              <a:t>levels.</a:t>
            </a:r>
          </a:p>
          <a:p>
            <a:pPr algn="just"/>
            <a:endParaRPr lang="en-US" b="1" dirty="0">
              <a:latin typeface="Calibri" pitchFamily="34" charset="0"/>
            </a:endParaRPr>
          </a:p>
          <a:p>
            <a:r>
              <a:rPr lang="en-US" b="1" dirty="0" smtClean="0">
                <a:latin typeface="Calibri" pitchFamily="34" charset="0"/>
              </a:rPr>
              <a:t>Remain aware of DEQ’s potential action regarding tributary stream E. Coli standards        (possible tributary studies including E. Coli and  benthic monitoring) (Grant Opportunities). </a:t>
            </a:r>
          </a:p>
          <a:p>
            <a:pPr algn="just"/>
            <a:endParaRPr lang="en-US" b="1" dirty="0" smtClean="0">
              <a:latin typeface="Calibri" pitchFamily="34" charset="0"/>
            </a:endParaRPr>
          </a:p>
          <a:p>
            <a:pPr algn="just"/>
            <a:endParaRPr lang="en-US" b="1" dirty="0">
              <a:latin typeface="Calibri" pitchFamily="34" charset="0"/>
            </a:endParaRPr>
          </a:p>
          <a:p>
            <a:pPr algn="just"/>
            <a:endParaRPr lang="en-US" b="1" dirty="0" smtClean="0">
              <a:latin typeface="Calibri" pitchFamily="34" charset="0"/>
            </a:endParaRPr>
          </a:p>
          <a:p>
            <a:pPr algn="just"/>
            <a:r>
              <a:rPr lang="en-US" dirty="0" smtClean="0">
                <a:solidFill>
                  <a:schemeClr val="bg1"/>
                </a:solidFill>
                <a:effectLst>
                  <a:outerShdw blurRad="38100" dist="38100" dir="2700000" algn="tl">
                    <a:srgbClr val="000000">
                      <a:alpha val="43137"/>
                    </a:srgbClr>
                  </a:outerShdw>
                </a:effectLst>
                <a:latin typeface="Calibri" pitchFamily="34" charset="0"/>
              </a:rPr>
              <a:t> </a:t>
            </a:r>
            <a:endParaRPr lang="en-US" dirty="0">
              <a:solidFill>
                <a:schemeClr val="bg1"/>
              </a:solidFill>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71017842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685799"/>
          </a:xfrm>
        </p:spPr>
        <p:txBody>
          <a:bodyPr>
            <a:noAutofit/>
          </a:bodyPr>
          <a:lstStyle/>
          <a:p>
            <a:r>
              <a:rPr lang="en-US" sz="3600" b="1" u="sng" dirty="0" smtClean="0">
                <a:solidFill>
                  <a:schemeClr val="tx2">
                    <a:lumMod val="10000"/>
                  </a:schemeClr>
                </a:solidFill>
              </a:rPr>
              <a:t>Project Partners</a:t>
            </a:r>
            <a:endParaRPr lang="en-US" sz="36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sp>
        <p:nvSpPr>
          <p:cNvPr id="3" name="Rectangle 2"/>
          <p:cNvSpPr/>
          <p:nvPr/>
        </p:nvSpPr>
        <p:spPr>
          <a:xfrm>
            <a:off x="609600" y="1676400"/>
            <a:ext cx="7543800" cy="4708981"/>
          </a:xfrm>
          <a:prstGeom prst="rect">
            <a:avLst/>
          </a:prstGeom>
        </p:spPr>
        <p:txBody>
          <a:bodyPr wrap="square">
            <a:spAutoFit/>
          </a:bodyPr>
          <a:lstStyle/>
          <a:p>
            <a:pPr lvl="0" algn="just"/>
            <a:r>
              <a:rPr lang="en-US" sz="2000" b="1" dirty="0" smtClean="0">
                <a:solidFill>
                  <a:schemeClr val="tx2">
                    <a:lumMod val="10000"/>
                  </a:schemeClr>
                </a:solidFill>
                <a:latin typeface="Calibri" pitchFamily="34" charset="0"/>
              </a:rPr>
              <a:t>Cass River Greenway</a:t>
            </a:r>
          </a:p>
          <a:p>
            <a:pPr lvl="0" algn="just"/>
            <a:endParaRPr lang="en-US" sz="2000" b="1" dirty="0">
              <a:solidFill>
                <a:schemeClr val="tx2">
                  <a:lumMod val="10000"/>
                </a:schemeClr>
              </a:solidFill>
              <a:latin typeface="Calibri" pitchFamily="34" charset="0"/>
            </a:endParaRPr>
          </a:p>
          <a:p>
            <a:pPr lvl="0" algn="just"/>
            <a:r>
              <a:rPr lang="en-US" sz="2000" b="1" dirty="0" smtClean="0">
                <a:solidFill>
                  <a:schemeClr val="tx2">
                    <a:lumMod val="10000"/>
                  </a:schemeClr>
                </a:solidFill>
                <a:latin typeface="Calibri" pitchFamily="34" charset="0"/>
              </a:rPr>
              <a:t>Michigan Department of Environmental Quality</a:t>
            </a:r>
          </a:p>
          <a:p>
            <a:pPr lvl="0" algn="just"/>
            <a:endParaRPr lang="en-US" sz="2000" b="1" dirty="0" smtClean="0">
              <a:solidFill>
                <a:schemeClr val="tx2">
                  <a:lumMod val="10000"/>
                </a:schemeClr>
              </a:solidFill>
              <a:latin typeface="Calibri" pitchFamily="34" charset="0"/>
            </a:endParaRPr>
          </a:p>
          <a:p>
            <a:pPr lvl="0" algn="just"/>
            <a:r>
              <a:rPr lang="en-US" sz="2000" b="1" dirty="0" smtClean="0">
                <a:solidFill>
                  <a:schemeClr val="tx2">
                    <a:lumMod val="10000"/>
                  </a:schemeClr>
                </a:solidFill>
                <a:latin typeface="Calibri" pitchFamily="34" charset="0"/>
              </a:rPr>
              <a:t>Cass City Municipal Wastewater Treatment Facility</a:t>
            </a:r>
          </a:p>
          <a:p>
            <a:pPr lvl="0" algn="just"/>
            <a:endParaRPr lang="en-US" sz="2000" b="1" dirty="0" smtClean="0">
              <a:solidFill>
                <a:schemeClr val="tx2">
                  <a:lumMod val="10000"/>
                </a:schemeClr>
              </a:solidFill>
              <a:latin typeface="Calibri" pitchFamily="34" charset="0"/>
            </a:endParaRPr>
          </a:p>
          <a:p>
            <a:pPr lvl="0" algn="just"/>
            <a:r>
              <a:rPr lang="en-US" sz="2000" b="1" dirty="0" smtClean="0">
                <a:solidFill>
                  <a:schemeClr val="tx2">
                    <a:lumMod val="10000"/>
                  </a:schemeClr>
                </a:solidFill>
                <a:latin typeface="Calibri" pitchFamily="34" charset="0"/>
              </a:rPr>
              <a:t>Caro Municipal Wastewater Treatment Facility</a:t>
            </a:r>
          </a:p>
          <a:p>
            <a:pPr lvl="0" algn="just"/>
            <a:endParaRPr lang="en-US" sz="2000" b="1" dirty="0" smtClean="0">
              <a:solidFill>
                <a:schemeClr val="tx2">
                  <a:lumMod val="10000"/>
                </a:schemeClr>
              </a:solidFill>
              <a:latin typeface="Calibri" pitchFamily="34" charset="0"/>
            </a:endParaRPr>
          </a:p>
          <a:p>
            <a:pPr lvl="0" algn="just"/>
            <a:r>
              <a:rPr lang="en-US" sz="2000" b="1" dirty="0" smtClean="0">
                <a:solidFill>
                  <a:schemeClr val="tx2">
                    <a:lumMod val="10000"/>
                  </a:schemeClr>
                </a:solidFill>
                <a:latin typeface="Calibri" pitchFamily="34" charset="0"/>
              </a:rPr>
              <a:t>Vassar Municipal Wastewater Treatment Facility</a:t>
            </a:r>
          </a:p>
          <a:p>
            <a:pPr lvl="0" algn="just"/>
            <a:endParaRPr lang="en-US" sz="2000" b="1" dirty="0">
              <a:solidFill>
                <a:schemeClr val="tx2">
                  <a:lumMod val="10000"/>
                </a:schemeClr>
              </a:solidFill>
              <a:latin typeface="Calibri" pitchFamily="34" charset="0"/>
            </a:endParaRPr>
          </a:p>
          <a:p>
            <a:pPr lvl="0"/>
            <a:r>
              <a:rPr lang="en-US" sz="2000" b="1" dirty="0" smtClean="0">
                <a:solidFill>
                  <a:schemeClr val="tx2">
                    <a:lumMod val="10000"/>
                  </a:schemeClr>
                </a:solidFill>
                <a:latin typeface="Calibri" pitchFamily="34" charset="0"/>
              </a:rPr>
              <a:t>Frankenmuth Municipal Wastewater Treatment Facility</a:t>
            </a:r>
          </a:p>
          <a:p>
            <a:pPr lvl="0" algn="just"/>
            <a:endParaRPr lang="en-US" sz="2000" b="1" dirty="0">
              <a:solidFill>
                <a:schemeClr val="tx2">
                  <a:lumMod val="10000"/>
                </a:schemeClr>
              </a:solidFill>
              <a:latin typeface="Calibri" pitchFamily="34" charset="0"/>
            </a:endParaRPr>
          </a:p>
          <a:p>
            <a:pPr lvl="0" algn="just"/>
            <a:r>
              <a:rPr lang="en-US" sz="2000" b="1" dirty="0" smtClean="0">
                <a:solidFill>
                  <a:schemeClr val="tx2">
                    <a:lumMod val="10000"/>
                  </a:schemeClr>
                </a:solidFill>
                <a:latin typeface="Calibri" pitchFamily="34" charset="0"/>
              </a:rPr>
              <a:t>Saginaw Valley State University</a:t>
            </a:r>
          </a:p>
          <a:p>
            <a:pPr lvl="0" algn="just"/>
            <a:endParaRPr lang="en-US" sz="2000" b="1" dirty="0">
              <a:solidFill>
                <a:schemeClr val="tx2">
                  <a:lumMod val="10000"/>
                </a:schemeClr>
              </a:solidFill>
              <a:latin typeface="Calibri" pitchFamily="34" charset="0"/>
            </a:endParaRPr>
          </a:p>
          <a:p>
            <a:pPr lvl="0" algn="just"/>
            <a:r>
              <a:rPr lang="en-US" sz="2000" b="1" dirty="0" smtClean="0">
                <a:solidFill>
                  <a:schemeClr val="tx2">
                    <a:lumMod val="10000"/>
                  </a:schemeClr>
                </a:solidFill>
                <a:latin typeface="Calibri" pitchFamily="34" charset="0"/>
              </a:rPr>
              <a:t>Environmental Science Solutions, LLC</a:t>
            </a:r>
            <a:endParaRPr lang="en-US" sz="2000" b="1" dirty="0">
              <a:solidFill>
                <a:schemeClr val="tx2">
                  <a:lumMod val="10000"/>
                </a:schemeClr>
              </a:solidFill>
              <a:latin typeface="Calibri" pitchFamily="34" charset="0"/>
            </a:endParaRPr>
          </a:p>
        </p:txBody>
      </p:sp>
    </p:spTree>
    <p:extLst>
      <p:ext uri="{BB962C8B-B14F-4D97-AF65-F5344CB8AC3E}">
        <p14:creationId xmlns:p14="http://schemas.microsoft.com/office/powerpoint/2010/main" val="149411375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685799"/>
          </a:xfrm>
        </p:spPr>
        <p:txBody>
          <a:bodyPr>
            <a:noAutofit/>
          </a:bodyPr>
          <a:lstStyle/>
          <a:p>
            <a:r>
              <a:rPr lang="en-US" sz="3600" b="1" u="sng" dirty="0" smtClean="0">
                <a:solidFill>
                  <a:schemeClr val="tx2">
                    <a:lumMod val="10000"/>
                  </a:schemeClr>
                </a:solidFill>
              </a:rPr>
              <a:t>References</a:t>
            </a:r>
            <a:endParaRPr lang="en-US" sz="3600" b="1" u="sng" dirty="0">
              <a:solidFill>
                <a:schemeClr val="tx2">
                  <a:lumMod val="10000"/>
                </a:schemeClr>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sp>
        <p:nvSpPr>
          <p:cNvPr id="6" name="Rectangle 5"/>
          <p:cNvSpPr/>
          <p:nvPr/>
        </p:nvSpPr>
        <p:spPr>
          <a:xfrm>
            <a:off x="914400" y="1505012"/>
            <a:ext cx="7162800" cy="923330"/>
          </a:xfrm>
          <a:prstGeom prst="rect">
            <a:avLst/>
          </a:prstGeom>
        </p:spPr>
        <p:txBody>
          <a:bodyPr wrap="square">
            <a:spAutoFit/>
          </a:bodyPr>
          <a:lstStyle/>
          <a:p>
            <a:r>
              <a:rPr lang="en-US" b="1" dirty="0">
                <a:solidFill>
                  <a:schemeClr val="tx2">
                    <a:lumMod val="10000"/>
                  </a:schemeClr>
                </a:solidFill>
              </a:rPr>
              <a:t>Clair N. Sawyer, Perry L. McCarty, Gene F. Parkin (2003). Chemistry for Environmental Engineering and Science (5th ed.). New York: McGraw-Hill. ISBN 0-07-248066-1.</a:t>
            </a:r>
          </a:p>
        </p:txBody>
      </p:sp>
      <p:sp>
        <p:nvSpPr>
          <p:cNvPr id="7" name="Rectangle 6"/>
          <p:cNvSpPr/>
          <p:nvPr/>
        </p:nvSpPr>
        <p:spPr>
          <a:xfrm>
            <a:off x="976746" y="2514600"/>
            <a:ext cx="6858000" cy="646331"/>
          </a:xfrm>
          <a:prstGeom prst="rect">
            <a:avLst/>
          </a:prstGeom>
        </p:spPr>
        <p:txBody>
          <a:bodyPr wrap="square">
            <a:spAutoFit/>
          </a:bodyPr>
          <a:lstStyle/>
          <a:p>
            <a:r>
              <a:rPr lang="en-US" b="1" dirty="0">
                <a:solidFill>
                  <a:schemeClr val="tx2">
                    <a:lumMod val="10000"/>
                  </a:schemeClr>
                </a:solidFill>
              </a:rPr>
              <a:t>M. Mitchell, W. Stapp (2008). Field Manual (13th Edition) for Water Quality Monitoring. University of Michigan.</a:t>
            </a:r>
          </a:p>
        </p:txBody>
      </p:sp>
      <p:sp>
        <p:nvSpPr>
          <p:cNvPr id="8" name="Rectangle 7"/>
          <p:cNvSpPr/>
          <p:nvPr/>
        </p:nvSpPr>
        <p:spPr>
          <a:xfrm>
            <a:off x="976746" y="3174786"/>
            <a:ext cx="6608618" cy="923330"/>
          </a:xfrm>
          <a:prstGeom prst="rect">
            <a:avLst/>
          </a:prstGeom>
        </p:spPr>
        <p:txBody>
          <a:bodyPr wrap="square">
            <a:spAutoFit/>
          </a:bodyPr>
          <a:lstStyle/>
          <a:p>
            <a:r>
              <a:rPr lang="en-US" b="1" dirty="0">
                <a:solidFill>
                  <a:schemeClr val="tx2">
                    <a:lumMod val="10000"/>
                  </a:schemeClr>
                </a:solidFill>
              </a:rPr>
              <a:t>Correll, D.L (1998) Phosphorous: A rate Limiting Nutrient in Surface Waters. Edgewater Maryland Smithsonian Environmental Research Center.</a:t>
            </a:r>
          </a:p>
        </p:txBody>
      </p:sp>
      <p:sp>
        <p:nvSpPr>
          <p:cNvPr id="9" name="Rectangle 8"/>
          <p:cNvSpPr/>
          <p:nvPr/>
        </p:nvSpPr>
        <p:spPr>
          <a:xfrm>
            <a:off x="997528" y="4133836"/>
            <a:ext cx="6601691" cy="2585323"/>
          </a:xfrm>
          <a:prstGeom prst="rect">
            <a:avLst/>
          </a:prstGeom>
        </p:spPr>
        <p:txBody>
          <a:bodyPr wrap="square">
            <a:spAutoFit/>
          </a:bodyPr>
          <a:lstStyle/>
          <a:p>
            <a:r>
              <a:rPr lang="en-US" b="1" dirty="0">
                <a:solidFill>
                  <a:schemeClr val="tx2">
                    <a:lumMod val="10000"/>
                  </a:schemeClr>
                </a:solidFill>
              </a:rPr>
              <a:t>Pfaffenberger, Roger  C., Patterson, James H. 1977. Statistical Methods for Business and Economics. Irwin-Dorsey Limited, Georgetown, Ontario</a:t>
            </a:r>
            <a:r>
              <a:rPr lang="en-US" b="1" dirty="0" smtClean="0">
                <a:solidFill>
                  <a:schemeClr val="tx2">
                    <a:lumMod val="10000"/>
                  </a:schemeClr>
                </a:solidFill>
              </a:rPr>
              <a:t>.</a:t>
            </a:r>
          </a:p>
          <a:p>
            <a:endParaRPr lang="en-US" b="1" dirty="0">
              <a:solidFill>
                <a:srgbClr val="FFFF00"/>
              </a:solidFill>
              <a:effectLst>
                <a:outerShdw blurRad="38100" dist="38100" dir="2700000" algn="tl">
                  <a:srgbClr val="000000">
                    <a:alpha val="43137"/>
                  </a:srgbClr>
                </a:outerShdw>
              </a:effectLst>
            </a:endParaRPr>
          </a:p>
          <a:p>
            <a:r>
              <a:rPr lang="en-US" b="1" dirty="0">
                <a:solidFill>
                  <a:schemeClr val="tx2">
                    <a:lumMod val="10000"/>
                  </a:schemeClr>
                </a:solidFill>
              </a:rPr>
              <a:t>EPA 440/5-86-001, Quality Criteria for Water 1986</a:t>
            </a:r>
            <a:r>
              <a:rPr lang="en-US" b="1" dirty="0" smtClean="0">
                <a:solidFill>
                  <a:schemeClr val="tx2">
                    <a:lumMod val="10000"/>
                  </a:schemeClr>
                </a:solidFill>
              </a:rPr>
              <a:t>.</a:t>
            </a:r>
          </a:p>
          <a:p>
            <a:endParaRPr lang="en-US" b="1" dirty="0">
              <a:solidFill>
                <a:srgbClr val="FFFF00"/>
              </a:solidFill>
              <a:effectLst>
                <a:outerShdw blurRad="38100" dist="38100" dir="2700000" algn="tl">
                  <a:srgbClr val="000000">
                    <a:alpha val="43137"/>
                  </a:srgbClr>
                </a:outerShdw>
              </a:effectLst>
            </a:endParaRPr>
          </a:p>
          <a:p>
            <a:r>
              <a:rPr lang="en-US" b="1" dirty="0">
                <a:solidFill>
                  <a:schemeClr val="tx2">
                    <a:lumMod val="10000"/>
                  </a:schemeClr>
                </a:solidFill>
              </a:rPr>
              <a:t>Michigan Administrative Code, Part 4. Water Quality Standards. </a:t>
            </a:r>
            <a:r>
              <a:rPr lang="en-US" b="1" dirty="0" smtClean="0">
                <a:solidFill>
                  <a:schemeClr val="tx2">
                    <a:lumMod val="10000"/>
                  </a:schemeClr>
                </a:solidFill>
              </a:rPr>
              <a:t> Rule 323.1041</a:t>
            </a:r>
          </a:p>
          <a:p>
            <a:endParaRPr lang="en-US" dirty="0"/>
          </a:p>
        </p:txBody>
      </p:sp>
    </p:spTree>
    <p:extLst>
      <p:ext uri="{BB962C8B-B14F-4D97-AF65-F5344CB8AC3E}">
        <p14:creationId xmlns:p14="http://schemas.microsoft.com/office/powerpoint/2010/main" val="41901783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rmAutofit fontScale="90000"/>
          </a:bodyPr>
          <a:lstStyle/>
          <a:p>
            <a:r>
              <a:rPr lang="en-US" b="1" u="sng" dirty="0" smtClean="0">
                <a:solidFill>
                  <a:schemeClr val="tx1"/>
                </a:solidFill>
              </a:rPr>
              <a:t>Project Study Area</a:t>
            </a:r>
            <a:endParaRPr lang="en-US" b="1" u="sng" dirty="0">
              <a:solidFill>
                <a:schemeClr val="tx1"/>
              </a:solidFill>
            </a:endParaRPr>
          </a:p>
        </p:txBody>
      </p:sp>
      <p:sp>
        <p:nvSpPr>
          <p:cNvPr id="4" name="Rectangle 3"/>
          <p:cNvSpPr/>
          <p:nvPr/>
        </p:nvSpPr>
        <p:spPr>
          <a:xfrm>
            <a:off x="1143000" y="1981200"/>
            <a:ext cx="6705600" cy="2585323"/>
          </a:xfrm>
          <a:prstGeom prst="rect">
            <a:avLst/>
          </a:prstGeom>
        </p:spPr>
        <p:txBody>
          <a:bodyPr wrap="square">
            <a:spAutoFit/>
          </a:bodyPr>
          <a:lstStyle/>
          <a:p>
            <a:pPr algn="just"/>
            <a:r>
              <a:rPr lang="en-US" b="1" dirty="0" smtClean="0">
                <a:latin typeface="Calibri" pitchFamily="34" charset="0"/>
              </a:rPr>
              <a:t>The study area for the project is the main channel of the Cass River on the northern boundary of the Cass River Watershed from Cass City in the northeast to Bridgeport in the southwest in </a:t>
            </a:r>
            <a:r>
              <a:rPr lang="en-US" b="1" dirty="0">
                <a:latin typeface="Calibri" pitchFamily="34" charset="0"/>
              </a:rPr>
              <a:t>e</a:t>
            </a:r>
            <a:r>
              <a:rPr lang="en-US" b="1" dirty="0" smtClean="0">
                <a:latin typeface="Calibri" pitchFamily="34" charset="0"/>
              </a:rPr>
              <a:t>ast central lower Michigan. Nine sampling sites are located near the municipalities of Cass City, Caro, Vassar, Frankenmuth and Bridgeport in Tuscola and Saginaw counties. (See site map on next slide).</a:t>
            </a: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spTree>
    <p:extLst>
      <p:ext uri="{BB962C8B-B14F-4D97-AF65-F5344CB8AC3E}">
        <p14:creationId xmlns:p14="http://schemas.microsoft.com/office/powerpoint/2010/main" val="32035075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685799"/>
          </a:xfrm>
        </p:spPr>
        <p:txBody>
          <a:bodyPr>
            <a:normAutofit fontScale="90000"/>
          </a:bodyPr>
          <a:lstStyle/>
          <a:p>
            <a:r>
              <a:rPr lang="en-US" b="1" u="sng" dirty="0" smtClean="0">
                <a:solidFill>
                  <a:schemeClr val="tx1"/>
                </a:solidFill>
              </a:rPr>
              <a:t>Project Study Area</a:t>
            </a:r>
            <a:endParaRPr lang="en-US" b="1" u="sng"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95401"/>
            <a:ext cx="8686800" cy="4876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09883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rmAutofit fontScale="90000"/>
          </a:bodyPr>
          <a:lstStyle/>
          <a:p>
            <a:r>
              <a:rPr lang="en-US" b="1" u="sng" dirty="0" smtClean="0">
                <a:solidFill>
                  <a:schemeClr val="tx1"/>
                </a:solidFill>
              </a:rPr>
              <a:t>Sample Sites</a:t>
            </a:r>
            <a:endParaRPr lang="en-US" b="1" u="sng" dirty="0">
              <a:solidFill>
                <a:schemeClr val="tx1"/>
              </a:solidFill>
            </a:endParaRPr>
          </a:p>
        </p:txBody>
      </p:sp>
      <p:sp>
        <p:nvSpPr>
          <p:cNvPr id="4" name="Rectangle 3"/>
          <p:cNvSpPr/>
          <p:nvPr/>
        </p:nvSpPr>
        <p:spPr>
          <a:xfrm>
            <a:off x="1143000" y="1981200"/>
            <a:ext cx="6705600" cy="923330"/>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848906287"/>
              </p:ext>
            </p:extLst>
          </p:nvPr>
        </p:nvGraphicFramePr>
        <p:xfrm>
          <a:off x="228599" y="2012022"/>
          <a:ext cx="8686800" cy="3696162"/>
        </p:xfrm>
        <a:graphic>
          <a:graphicData uri="http://schemas.openxmlformats.org/drawingml/2006/table">
            <a:tbl>
              <a:tblPr/>
              <a:tblGrid>
                <a:gridCol w="1295401"/>
                <a:gridCol w="1215302"/>
                <a:gridCol w="1451698"/>
                <a:gridCol w="1371600"/>
                <a:gridCol w="1066800"/>
                <a:gridCol w="1143000"/>
                <a:gridCol w="1142999"/>
              </a:tblGrid>
              <a:tr h="360959">
                <a:tc>
                  <a:txBody>
                    <a:bodyPr/>
                    <a:lstStyle/>
                    <a:p>
                      <a:pPr algn="ctr" fontAlgn="b"/>
                      <a:r>
                        <a:rPr lang="en-US" sz="1400" b="1" i="0" u="none" strike="noStrike" dirty="0">
                          <a:solidFill>
                            <a:srgbClr val="000000"/>
                          </a:solidFill>
                          <a:effectLst/>
                          <a:latin typeface="Arial Black" panose="020B0A04020102020204" pitchFamily="34" charset="0"/>
                        </a:rPr>
                        <a:t>Site Name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rgbClr val="000000"/>
                          </a:solidFill>
                          <a:effectLst/>
                          <a:latin typeface="Arial Black" panose="020B0A04020102020204" pitchFamily="34" charset="0"/>
                        </a:rPr>
                        <a:t>Site 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rgbClr val="000000"/>
                          </a:solidFill>
                          <a:effectLst/>
                          <a:latin typeface="Arial Black" panose="020B0A04020102020204" pitchFamily="34" charset="0"/>
                        </a:rPr>
                        <a:t>Municipality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rgbClr val="000000"/>
                          </a:solidFill>
                          <a:effectLst/>
                          <a:latin typeface="Arial Black" panose="020B0A04020102020204" pitchFamily="34" charset="0"/>
                        </a:rPr>
                        <a:t>County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rgbClr val="000000"/>
                          </a:solidFill>
                          <a:effectLst/>
                          <a:latin typeface="Arial Black" panose="020B0A04020102020204" pitchFamily="34" charset="0"/>
                        </a:rPr>
                        <a:t>Latitude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rgbClr val="000000"/>
                          </a:solidFill>
                          <a:effectLst/>
                          <a:latin typeface="Arial Black" panose="020B0A04020102020204" pitchFamily="34" charset="0"/>
                        </a:rPr>
                        <a:t>Longitude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rgbClr val="000000"/>
                          </a:solidFill>
                          <a:effectLst/>
                          <a:latin typeface="Arial Black" panose="020B0A04020102020204" pitchFamily="34" charset="0"/>
                        </a:rPr>
                        <a:t>Watershed</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r>
              <a:tr h="360959">
                <a:tc>
                  <a:txBody>
                    <a:bodyPr/>
                    <a:lstStyle/>
                    <a:p>
                      <a:pPr algn="ctr" fontAlgn="b"/>
                      <a:r>
                        <a:rPr lang="en-US" sz="1400" b="1" i="0" u="none" strike="noStrike" dirty="0">
                          <a:solidFill>
                            <a:schemeClr val="tx1"/>
                          </a:solidFill>
                          <a:effectLst/>
                          <a:latin typeface="Calibri"/>
                        </a:rPr>
                        <a:t>Cemetery Rd.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CC2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Cass City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Tuscola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43.5847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-83.1736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Cass River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r>
              <a:tr h="360959">
                <a:tc>
                  <a:txBody>
                    <a:bodyPr/>
                    <a:lstStyle/>
                    <a:p>
                      <a:pPr algn="ctr" fontAlgn="b"/>
                      <a:r>
                        <a:rPr lang="en-US" sz="1400" b="1" i="0" u="none" strike="noStrike" dirty="0">
                          <a:solidFill>
                            <a:schemeClr val="tx1"/>
                          </a:solidFill>
                          <a:effectLst/>
                          <a:latin typeface="Calibri"/>
                        </a:rPr>
                        <a:t>Dodge Rd.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ctr"/>
                      <a:r>
                        <a:rPr lang="en-US" sz="1400" b="1" i="0" u="none" strike="noStrike" dirty="0">
                          <a:solidFill>
                            <a:schemeClr val="tx1"/>
                          </a:solidFill>
                          <a:effectLst/>
                          <a:latin typeface="Calibri"/>
                        </a:rPr>
                        <a:t>CC1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Cass City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Tuscola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43.5698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-83.2321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Cass River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r>
              <a:tr h="360959">
                <a:tc>
                  <a:txBody>
                    <a:bodyPr/>
                    <a:lstStyle/>
                    <a:p>
                      <a:pPr algn="ctr" fontAlgn="b"/>
                      <a:r>
                        <a:rPr lang="en-US" sz="1400" b="1" i="0" u="none" strike="noStrike" dirty="0">
                          <a:solidFill>
                            <a:schemeClr val="tx1"/>
                          </a:solidFill>
                          <a:effectLst/>
                          <a:latin typeface="Calibri"/>
                        </a:rPr>
                        <a:t>Dayton Rd.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ctr"/>
                      <a:r>
                        <a:rPr lang="en-US" sz="1400" b="1" i="0" u="none" strike="noStrike" dirty="0">
                          <a:solidFill>
                            <a:schemeClr val="tx1"/>
                          </a:solidFill>
                          <a:effectLst/>
                          <a:latin typeface="Calibri"/>
                        </a:rPr>
                        <a:t>C2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Caro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Tuscola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43.4901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-83.3765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Cass River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r>
              <a:tr h="430342">
                <a:tc>
                  <a:txBody>
                    <a:bodyPr/>
                    <a:lstStyle/>
                    <a:p>
                      <a:pPr algn="ctr" fontAlgn="b"/>
                      <a:r>
                        <a:rPr lang="en-US" sz="1400" b="1" i="0" u="none" strike="noStrike" dirty="0">
                          <a:solidFill>
                            <a:schemeClr val="tx1"/>
                          </a:solidFill>
                          <a:effectLst/>
                          <a:latin typeface="Calibri"/>
                        </a:rPr>
                        <a:t>Wells Rd.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ctr"/>
                      <a:r>
                        <a:rPr lang="en-US" sz="1400" b="1" i="0" u="none" strike="noStrike" dirty="0">
                          <a:solidFill>
                            <a:schemeClr val="tx1"/>
                          </a:solidFill>
                          <a:effectLst/>
                          <a:latin typeface="Calibri"/>
                        </a:rPr>
                        <a:t>C1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Caro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Tuscola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43.4503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-83.4401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Cass River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r>
              <a:tr h="360959">
                <a:tc>
                  <a:txBody>
                    <a:bodyPr/>
                    <a:lstStyle/>
                    <a:p>
                      <a:pPr algn="ctr" fontAlgn="b"/>
                      <a:r>
                        <a:rPr lang="en-US" sz="1400" b="1" i="0" u="none" strike="noStrike" dirty="0">
                          <a:solidFill>
                            <a:schemeClr val="tx1"/>
                          </a:solidFill>
                          <a:effectLst/>
                          <a:latin typeface="Calibri"/>
                        </a:rPr>
                        <a:t>Caine Rd.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ctr"/>
                      <a:r>
                        <a:rPr lang="en-US" sz="1400" b="1" i="0" u="none" strike="noStrike" dirty="0">
                          <a:solidFill>
                            <a:schemeClr val="tx1"/>
                          </a:solidFill>
                          <a:effectLst/>
                          <a:latin typeface="Calibri"/>
                        </a:rPr>
                        <a:t>V2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Vassar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Tuscola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43.3924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ctr"/>
                      <a:r>
                        <a:rPr lang="en-US" sz="1200" b="1" i="0" u="none" strike="noStrike" dirty="0">
                          <a:solidFill>
                            <a:schemeClr val="tx1"/>
                          </a:solidFill>
                          <a:effectLst/>
                          <a:latin typeface="Calibri"/>
                        </a:rPr>
                        <a:t>-83.5222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Cass River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r>
              <a:tr h="360959">
                <a:tc>
                  <a:txBody>
                    <a:bodyPr/>
                    <a:lstStyle/>
                    <a:p>
                      <a:pPr algn="ctr" fontAlgn="b"/>
                      <a:r>
                        <a:rPr lang="en-US" sz="1400" b="1" i="0" u="none" strike="noStrike" dirty="0">
                          <a:solidFill>
                            <a:schemeClr val="tx1"/>
                          </a:solidFill>
                          <a:effectLst/>
                          <a:latin typeface="Calibri"/>
                        </a:rPr>
                        <a:t>Huron Rd.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ctr"/>
                      <a:r>
                        <a:rPr lang="en-US" sz="1400" b="1" i="0" u="none" strike="noStrike" dirty="0">
                          <a:solidFill>
                            <a:schemeClr val="tx1"/>
                          </a:solidFill>
                          <a:effectLst/>
                          <a:latin typeface="Calibri"/>
                        </a:rPr>
                        <a:t>V1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Vassar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Tuscola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43.3712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-83.5803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Cass River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r>
              <a:tr h="360959">
                <a:tc>
                  <a:txBody>
                    <a:bodyPr/>
                    <a:lstStyle/>
                    <a:p>
                      <a:pPr algn="ctr" fontAlgn="b"/>
                      <a:r>
                        <a:rPr lang="en-US" sz="1400" b="1" i="0" u="none" strike="noStrike" dirty="0">
                          <a:solidFill>
                            <a:schemeClr val="tx1"/>
                          </a:solidFill>
                          <a:effectLst/>
                          <a:latin typeface="Calibri"/>
                        </a:rPr>
                        <a:t>Bray Rd.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ctr"/>
                      <a:r>
                        <a:rPr lang="en-US" sz="1400" b="1" i="0" u="none" strike="noStrike" dirty="0">
                          <a:solidFill>
                            <a:schemeClr val="tx1"/>
                          </a:solidFill>
                          <a:effectLst/>
                          <a:latin typeface="Calibri"/>
                        </a:rPr>
                        <a:t>F2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Frankenmuth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Tuscola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43.3244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-83.6572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Cass River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r>
              <a:tr h="360959">
                <a:tc>
                  <a:txBody>
                    <a:bodyPr/>
                    <a:lstStyle/>
                    <a:p>
                      <a:pPr algn="ctr" fontAlgn="b"/>
                      <a:r>
                        <a:rPr lang="en-US" sz="1400" b="1" i="0" u="none" strike="noStrike" dirty="0">
                          <a:solidFill>
                            <a:schemeClr val="tx1"/>
                          </a:solidFill>
                          <a:effectLst/>
                          <a:latin typeface="Calibri"/>
                        </a:rPr>
                        <a:t>Beyer Rd.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ctr"/>
                      <a:r>
                        <a:rPr lang="en-US" sz="1400" b="1" i="0" u="none" strike="noStrike" dirty="0">
                          <a:solidFill>
                            <a:schemeClr val="tx1"/>
                          </a:solidFill>
                          <a:effectLst/>
                          <a:latin typeface="Calibri"/>
                        </a:rPr>
                        <a:t>F1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Frankenmuth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Saginaw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43.3287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-83.7584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Cass River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r>
              <a:tr h="378148">
                <a:tc>
                  <a:txBody>
                    <a:bodyPr/>
                    <a:lstStyle/>
                    <a:p>
                      <a:pPr algn="ctr" fontAlgn="b"/>
                      <a:r>
                        <a:rPr lang="en-US" sz="1400" b="1" i="0" u="none" strike="noStrike" dirty="0">
                          <a:solidFill>
                            <a:schemeClr val="tx1"/>
                          </a:solidFill>
                          <a:effectLst/>
                          <a:latin typeface="Calibri"/>
                        </a:rPr>
                        <a:t>Fort Rd.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ctr"/>
                      <a:r>
                        <a:rPr lang="en-US" sz="1400" b="1" i="0" u="none" strike="noStrike" dirty="0">
                          <a:solidFill>
                            <a:schemeClr val="tx1"/>
                          </a:solidFill>
                          <a:effectLst/>
                          <a:latin typeface="Calibri"/>
                        </a:rPr>
                        <a:t>B1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Bridgeport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Saginaw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ctr"/>
                      <a:r>
                        <a:rPr lang="en-US" sz="1200" b="1" i="0" u="none" strike="noStrike" dirty="0">
                          <a:solidFill>
                            <a:schemeClr val="tx1"/>
                          </a:solidFill>
                          <a:effectLst/>
                          <a:latin typeface="Calibri"/>
                        </a:rPr>
                        <a:t>43.3486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200" b="1" i="0" u="none" strike="noStrike" dirty="0">
                          <a:solidFill>
                            <a:schemeClr val="tx1"/>
                          </a:solidFill>
                          <a:effectLst/>
                          <a:latin typeface="Calibri"/>
                        </a:rPr>
                        <a:t>-83.8844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c>
                  <a:txBody>
                    <a:bodyPr/>
                    <a:lstStyle/>
                    <a:p>
                      <a:pPr algn="ctr" fontAlgn="b"/>
                      <a:r>
                        <a:rPr lang="en-US" sz="1400" b="1" i="0" u="none" strike="noStrike" dirty="0">
                          <a:solidFill>
                            <a:schemeClr val="tx1"/>
                          </a:solidFill>
                          <a:effectLst/>
                          <a:latin typeface="Calibri"/>
                        </a:rPr>
                        <a:t>Cass River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shade val="30000"/>
                            <a:satMod val="115000"/>
                          </a:schemeClr>
                        </a:gs>
                        <a:gs pos="44000">
                          <a:schemeClr val="accent1">
                            <a:shade val="67500"/>
                            <a:satMod val="115000"/>
                          </a:schemeClr>
                        </a:gs>
                        <a:gs pos="100000">
                          <a:schemeClr val="accent1">
                            <a:shade val="100000"/>
                            <a:satMod val="115000"/>
                          </a:schemeClr>
                        </a:gs>
                      </a:gsLst>
                      <a:lin ang="2700000" scaled="1"/>
                    </a:gradFill>
                  </a:tcPr>
                </a:tc>
              </a:tr>
            </a:tbl>
          </a:graphicData>
        </a:graphic>
      </p:graphicFrame>
    </p:spTree>
    <p:extLst>
      <p:ext uri="{BB962C8B-B14F-4D97-AF65-F5344CB8AC3E}">
        <p14:creationId xmlns:p14="http://schemas.microsoft.com/office/powerpoint/2010/main" val="33860926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799"/>
          </a:xfrm>
        </p:spPr>
        <p:txBody>
          <a:bodyPr>
            <a:noAutofit/>
          </a:bodyPr>
          <a:lstStyle/>
          <a:p>
            <a:r>
              <a:rPr lang="en-US" sz="4000" b="1" u="sng" dirty="0" smtClean="0">
                <a:solidFill>
                  <a:schemeClr val="tx1"/>
                </a:solidFill>
              </a:rPr>
              <a:t>Sample Parameters</a:t>
            </a:r>
            <a:endParaRPr lang="en-US" sz="4000" b="1" u="sng" dirty="0">
              <a:solidFill>
                <a:schemeClr val="tx1"/>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sp>
        <p:nvSpPr>
          <p:cNvPr id="3" name="Rectangle 2"/>
          <p:cNvSpPr/>
          <p:nvPr/>
        </p:nvSpPr>
        <p:spPr>
          <a:xfrm>
            <a:off x="2282896" y="2009773"/>
            <a:ext cx="4572000" cy="3395610"/>
          </a:xfrm>
          <a:prstGeom prst="rect">
            <a:avLst/>
          </a:prstGeom>
        </p:spPr>
        <p:txBody>
          <a:bodyPr>
            <a:spAutoFit/>
          </a:bodyPr>
          <a:lstStyle/>
          <a:p>
            <a:pPr algn="ctr">
              <a:lnSpc>
                <a:spcPts val="1500"/>
              </a:lnSpc>
            </a:pPr>
            <a:r>
              <a:rPr lang="en-US" sz="2400" b="1" dirty="0" smtClean="0"/>
              <a:t>Total </a:t>
            </a:r>
            <a:r>
              <a:rPr lang="en-US" sz="2400" b="1" dirty="0"/>
              <a:t>Phosphorus    </a:t>
            </a:r>
            <a:endParaRPr lang="en-US" sz="2400" b="1" dirty="0" smtClean="0"/>
          </a:p>
          <a:p>
            <a:pPr>
              <a:lnSpc>
                <a:spcPts val="1500"/>
              </a:lnSpc>
            </a:pPr>
            <a:r>
              <a:rPr lang="en-US" sz="2400" b="1" dirty="0" smtClean="0"/>
              <a:t>                    </a:t>
            </a:r>
            <a:endParaRPr lang="en-US" sz="2400" b="1" dirty="0"/>
          </a:p>
          <a:p>
            <a:pPr algn="ctr">
              <a:lnSpc>
                <a:spcPts val="1500"/>
              </a:lnSpc>
            </a:pPr>
            <a:r>
              <a:rPr lang="en-US" sz="2400" b="1" dirty="0" smtClean="0"/>
              <a:t>Total </a:t>
            </a:r>
            <a:r>
              <a:rPr lang="en-US" sz="2400" b="1" dirty="0"/>
              <a:t>Suspended Solids </a:t>
            </a:r>
            <a:endParaRPr lang="en-US" sz="2400" b="1" dirty="0" smtClean="0"/>
          </a:p>
          <a:p>
            <a:pPr>
              <a:lnSpc>
                <a:spcPts val="1500"/>
              </a:lnSpc>
            </a:pPr>
            <a:r>
              <a:rPr lang="en-US" sz="2400" b="1" dirty="0" smtClean="0"/>
              <a:t>               </a:t>
            </a:r>
          </a:p>
          <a:p>
            <a:pPr algn="ctr">
              <a:lnSpc>
                <a:spcPts val="1500"/>
              </a:lnSpc>
            </a:pPr>
            <a:r>
              <a:rPr lang="en-US" sz="2400" b="1" dirty="0" smtClean="0"/>
              <a:t>Fecal </a:t>
            </a:r>
            <a:r>
              <a:rPr lang="en-US" sz="2400" b="1" dirty="0"/>
              <a:t>Coliform </a:t>
            </a:r>
            <a:r>
              <a:rPr lang="en-US" sz="2400" b="1" dirty="0" smtClean="0"/>
              <a:t>Bacteria</a:t>
            </a:r>
          </a:p>
          <a:p>
            <a:pPr>
              <a:lnSpc>
                <a:spcPts val="1500"/>
              </a:lnSpc>
            </a:pPr>
            <a:endParaRPr lang="en-US" sz="2400" b="1" dirty="0"/>
          </a:p>
          <a:p>
            <a:pPr algn="ctr">
              <a:lnSpc>
                <a:spcPts val="1500"/>
              </a:lnSpc>
            </a:pPr>
            <a:r>
              <a:rPr lang="en-US" sz="2400" b="1" dirty="0" smtClean="0"/>
              <a:t>Nitrates   </a:t>
            </a:r>
          </a:p>
          <a:p>
            <a:pPr algn="ctr">
              <a:lnSpc>
                <a:spcPts val="1500"/>
              </a:lnSpc>
            </a:pPr>
            <a:r>
              <a:rPr lang="en-US" sz="2400" b="1" dirty="0" smtClean="0"/>
              <a:t>                                        </a:t>
            </a:r>
          </a:p>
          <a:p>
            <a:pPr algn="ctr">
              <a:lnSpc>
                <a:spcPts val="1500"/>
              </a:lnSpc>
            </a:pPr>
            <a:r>
              <a:rPr lang="en-US" sz="2400" b="1" dirty="0" smtClean="0"/>
              <a:t>Turbidity</a:t>
            </a:r>
          </a:p>
          <a:p>
            <a:pPr algn="ctr">
              <a:lnSpc>
                <a:spcPts val="1500"/>
              </a:lnSpc>
            </a:pPr>
            <a:endParaRPr lang="en-US" sz="2400" b="1" dirty="0"/>
          </a:p>
          <a:p>
            <a:pPr algn="ctr">
              <a:lnSpc>
                <a:spcPts val="1500"/>
              </a:lnSpc>
            </a:pPr>
            <a:r>
              <a:rPr lang="en-US" sz="2400" b="1" dirty="0" smtClean="0"/>
              <a:t>Temperature</a:t>
            </a:r>
          </a:p>
          <a:p>
            <a:pPr algn="ctr">
              <a:lnSpc>
                <a:spcPts val="1500"/>
              </a:lnSpc>
            </a:pPr>
            <a:endParaRPr lang="en-US" sz="2400" b="1" dirty="0"/>
          </a:p>
          <a:p>
            <a:pPr algn="ctr">
              <a:lnSpc>
                <a:spcPts val="1500"/>
              </a:lnSpc>
            </a:pPr>
            <a:r>
              <a:rPr lang="en-US" sz="2400" b="1" dirty="0" smtClean="0"/>
              <a:t>pH       </a:t>
            </a:r>
          </a:p>
          <a:p>
            <a:pPr algn="ctr">
              <a:lnSpc>
                <a:spcPts val="1500"/>
              </a:lnSpc>
            </a:pPr>
            <a:r>
              <a:rPr lang="en-US" sz="2400" b="1" dirty="0" smtClean="0"/>
              <a:t>                                             </a:t>
            </a:r>
          </a:p>
          <a:p>
            <a:pPr algn="ctr">
              <a:lnSpc>
                <a:spcPts val="1500"/>
              </a:lnSpc>
            </a:pPr>
            <a:r>
              <a:rPr lang="en-US" sz="2400" b="1" dirty="0" smtClean="0"/>
              <a:t>Dissolved Oxygen</a:t>
            </a:r>
          </a:p>
          <a:p>
            <a:pPr algn="ctr">
              <a:lnSpc>
                <a:spcPts val="1500"/>
              </a:lnSpc>
            </a:pPr>
            <a:endParaRPr lang="en-US" sz="2400" b="1" dirty="0"/>
          </a:p>
          <a:p>
            <a:pPr algn="ctr">
              <a:lnSpc>
                <a:spcPts val="1500"/>
              </a:lnSpc>
            </a:pPr>
            <a:r>
              <a:rPr lang="en-US" sz="2400" b="1" dirty="0" smtClean="0"/>
              <a:t>Biological </a:t>
            </a:r>
            <a:r>
              <a:rPr lang="en-US" sz="2400" b="1" dirty="0"/>
              <a:t>Oxygen Demand</a:t>
            </a:r>
          </a:p>
        </p:txBody>
      </p:sp>
    </p:spTree>
    <p:extLst>
      <p:ext uri="{BB962C8B-B14F-4D97-AF65-F5344CB8AC3E}">
        <p14:creationId xmlns:p14="http://schemas.microsoft.com/office/powerpoint/2010/main" val="25317580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685799"/>
          </a:xfrm>
        </p:spPr>
        <p:txBody>
          <a:bodyPr>
            <a:noAutofit/>
          </a:bodyPr>
          <a:lstStyle/>
          <a:p>
            <a:r>
              <a:rPr lang="en-US" sz="3200" b="1" u="sng" dirty="0" smtClean="0">
                <a:solidFill>
                  <a:schemeClr val="tx1"/>
                </a:solidFill>
              </a:rPr>
              <a:t>Year Two Sampling Summary Highlights</a:t>
            </a:r>
            <a:endParaRPr lang="en-US" sz="3200" b="1" u="sng" dirty="0">
              <a:solidFill>
                <a:schemeClr val="tx1"/>
              </a:solidFill>
            </a:endParaRPr>
          </a:p>
        </p:txBody>
      </p:sp>
      <p:sp>
        <p:nvSpPr>
          <p:cNvPr id="4" name="Rectangle 3"/>
          <p:cNvSpPr/>
          <p:nvPr/>
        </p:nvSpPr>
        <p:spPr>
          <a:xfrm>
            <a:off x="1143000" y="1995055"/>
            <a:ext cx="6705600" cy="923330"/>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sp>
        <p:nvSpPr>
          <p:cNvPr id="5" name="Rectangle 4"/>
          <p:cNvSpPr/>
          <p:nvPr/>
        </p:nvSpPr>
        <p:spPr>
          <a:xfrm>
            <a:off x="1143000" y="1219200"/>
            <a:ext cx="6705600" cy="6924974"/>
          </a:xfrm>
          <a:prstGeom prst="rect">
            <a:avLst/>
          </a:prstGeom>
        </p:spPr>
        <p:txBody>
          <a:bodyPr wrap="square">
            <a:spAutoFit/>
          </a:bodyPr>
          <a:lstStyle/>
          <a:p>
            <a:pPr algn="just"/>
            <a:r>
              <a:rPr lang="en-US" sz="2000" b="1" dirty="0" smtClean="0">
                <a:latin typeface="Calibri" pitchFamily="34" charset="0"/>
              </a:rPr>
              <a:t>2013 Sampling season began about 3 weeks earlier than 2012 (Early- April vs. May)</a:t>
            </a:r>
          </a:p>
          <a:p>
            <a:pPr algn="just"/>
            <a:r>
              <a:rPr lang="en-US" sz="2000" b="1" dirty="0" smtClean="0">
                <a:latin typeface="Calibri" pitchFamily="34" charset="0"/>
              </a:rPr>
              <a:t>2013 was a bit cooler and wetter sampling season. More significant rain events.</a:t>
            </a:r>
          </a:p>
          <a:p>
            <a:pPr algn="just"/>
            <a:endParaRPr lang="en-US" b="1" dirty="0" smtClean="0">
              <a:latin typeface="Calibri" pitchFamily="34" charset="0"/>
            </a:endParaRPr>
          </a:p>
          <a:p>
            <a:r>
              <a:rPr lang="en-US" sz="2400" b="1" dirty="0" smtClean="0">
                <a:latin typeface="Calibri" pitchFamily="34" charset="0"/>
              </a:rPr>
              <a:t>Variation from 2012 to 2013 includes:</a:t>
            </a:r>
          </a:p>
          <a:p>
            <a:pPr algn="just"/>
            <a:r>
              <a:rPr lang="en-US" b="1" dirty="0" smtClean="0">
                <a:latin typeface="Calibri" pitchFamily="34" charset="0"/>
              </a:rPr>
              <a:t>Increased Phosphorus levels in the upper and lower reaches of the sampling area.</a:t>
            </a:r>
          </a:p>
          <a:p>
            <a:pPr algn="just"/>
            <a:endParaRPr lang="en-US" b="1" dirty="0" smtClean="0">
              <a:latin typeface="Calibri" pitchFamily="34" charset="0"/>
            </a:endParaRPr>
          </a:p>
          <a:p>
            <a:pPr algn="just"/>
            <a:r>
              <a:rPr lang="en-US" b="1" dirty="0" smtClean="0">
                <a:latin typeface="Calibri" pitchFamily="34" charset="0"/>
              </a:rPr>
              <a:t>pH Values were lower throughout the sample area.</a:t>
            </a:r>
          </a:p>
          <a:p>
            <a:pPr algn="just"/>
            <a:endParaRPr lang="en-US" b="1" dirty="0">
              <a:latin typeface="Calibri" pitchFamily="34" charset="0"/>
            </a:endParaRPr>
          </a:p>
          <a:p>
            <a:pPr algn="just"/>
            <a:r>
              <a:rPr lang="en-US" b="1" dirty="0" smtClean="0">
                <a:latin typeface="Calibri" pitchFamily="34" charset="0"/>
              </a:rPr>
              <a:t>Nitrate Values were down throughout the sample area. Elevated values occurred throughout the sample area on the 4/24 sample date.</a:t>
            </a:r>
          </a:p>
          <a:p>
            <a:pPr algn="just"/>
            <a:endParaRPr lang="en-US" b="1" dirty="0">
              <a:latin typeface="Calibri" pitchFamily="34" charset="0"/>
            </a:endParaRPr>
          </a:p>
          <a:p>
            <a:pPr algn="just"/>
            <a:r>
              <a:rPr lang="en-US" b="1" dirty="0" smtClean="0">
                <a:latin typeface="Calibri" pitchFamily="34" charset="0"/>
              </a:rPr>
              <a:t>Total Suspended solids and Turbidity values were elevated in all but the Fort Rd. site (B1).</a:t>
            </a:r>
          </a:p>
          <a:p>
            <a:pPr algn="just"/>
            <a:endParaRPr lang="en-US" b="1" dirty="0" smtClean="0">
              <a:latin typeface="Calibri" pitchFamily="34" charset="0"/>
            </a:endParaRPr>
          </a:p>
          <a:p>
            <a:pPr algn="just"/>
            <a:r>
              <a:rPr lang="en-US" b="1" dirty="0" smtClean="0">
                <a:latin typeface="Calibri" pitchFamily="34" charset="0"/>
              </a:rPr>
              <a:t>Biological Oxygen Demand  values were  increased at all sites</a:t>
            </a:r>
          </a:p>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spTree>
    <p:extLst>
      <p:ext uri="{BB962C8B-B14F-4D97-AF65-F5344CB8AC3E}">
        <p14:creationId xmlns:p14="http://schemas.microsoft.com/office/powerpoint/2010/main" val="33716340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685799"/>
          </a:xfrm>
        </p:spPr>
        <p:txBody>
          <a:bodyPr>
            <a:noAutofit/>
          </a:bodyPr>
          <a:lstStyle/>
          <a:p>
            <a:r>
              <a:rPr lang="en-US" sz="4000" b="1" u="sng" dirty="0" smtClean="0">
                <a:solidFill>
                  <a:schemeClr val="tx1"/>
                </a:solidFill>
              </a:rPr>
              <a:t>Sample Results – Year Two</a:t>
            </a:r>
            <a:endParaRPr lang="en-US" sz="4000" b="1" u="sng" dirty="0">
              <a:solidFill>
                <a:schemeClr val="tx1"/>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184437706"/>
              </p:ext>
            </p:extLst>
          </p:nvPr>
        </p:nvGraphicFramePr>
        <p:xfrm>
          <a:off x="228600" y="1760637"/>
          <a:ext cx="8686799" cy="4114804"/>
        </p:xfrm>
        <a:graphic>
          <a:graphicData uri="http://schemas.openxmlformats.org/drawingml/2006/table">
            <a:tbl>
              <a:tblPr>
                <a:tableStyleId>{5C22544A-7EE6-4342-B048-85BDC9FD1C3A}</a:tableStyleId>
              </a:tblPr>
              <a:tblGrid>
                <a:gridCol w="1524000"/>
                <a:gridCol w="990600"/>
                <a:gridCol w="838200"/>
                <a:gridCol w="914400"/>
                <a:gridCol w="609600"/>
                <a:gridCol w="685800"/>
                <a:gridCol w="990600"/>
                <a:gridCol w="457200"/>
                <a:gridCol w="745979"/>
                <a:gridCol w="930420"/>
              </a:tblGrid>
              <a:tr h="861242">
                <a:tc>
                  <a:txBody>
                    <a:bodyPr/>
                    <a:lstStyle/>
                    <a:p>
                      <a:pPr algn="ctr" fontAlgn="ctr"/>
                      <a:r>
                        <a:rPr lang="en-US" sz="1050" b="1" u="none" strike="noStrike" dirty="0">
                          <a:solidFill>
                            <a:schemeClr val="tx1"/>
                          </a:solidFill>
                          <a:effectLst/>
                          <a:latin typeface="Arial Black" panose="020B0A04020102020204" pitchFamily="34" charset="0"/>
                        </a:rPr>
                        <a:t>Site Name</a:t>
                      </a:r>
                      <a:endParaRPr lang="en-US" sz="1050" b="1" i="0" u="none" strike="noStrike" dirty="0">
                        <a:solidFill>
                          <a:schemeClr val="tx1"/>
                        </a:solidFill>
                        <a:effectLst/>
                        <a:latin typeface="Arial Black" panose="020B0A04020102020204" pitchFamily="34" charset="0"/>
                      </a:endParaRPr>
                    </a:p>
                  </a:txBody>
                  <a:tcPr marL="7350" marR="7350" marT="7350" marB="0" anchor="ctr">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lumMod val="75000"/>
                          </a:schemeClr>
                        </a:gs>
                        <a:gs pos="100000">
                          <a:schemeClr val="accent1">
                            <a:shade val="100000"/>
                            <a:satMod val="115000"/>
                          </a:schemeClr>
                        </a:gs>
                      </a:gsLst>
                      <a:lin ang="2700000" scaled="1"/>
                      <a:tileRect/>
                    </a:gradFill>
                  </a:tcPr>
                </a:tc>
                <a:tc>
                  <a:txBody>
                    <a:bodyPr/>
                    <a:lstStyle/>
                    <a:p>
                      <a:pPr algn="ctr" fontAlgn="ctr"/>
                      <a:r>
                        <a:rPr lang="en-US" sz="1050" b="1" u="none" strike="noStrike" dirty="0">
                          <a:solidFill>
                            <a:schemeClr val="tx1"/>
                          </a:solidFill>
                          <a:effectLst/>
                          <a:latin typeface="Arial Black" panose="020B0A04020102020204" pitchFamily="34" charset="0"/>
                        </a:rPr>
                        <a:t>Phosphorous</a:t>
                      </a:r>
                      <a:endParaRPr lang="en-US" sz="1050" b="1" i="0" u="none" strike="noStrike" dirty="0">
                        <a:solidFill>
                          <a:schemeClr val="tx1"/>
                        </a:solidFill>
                        <a:effectLst/>
                        <a:latin typeface="Arial Black" panose="020B0A04020102020204" pitchFamily="34" charset="0"/>
                      </a:endParaRPr>
                    </a:p>
                  </a:txBody>
                  <a:tcPr marL="7350" marR="7350" marT="7350" marB="0" anchor="ctr">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050" b="1" u="none" strike="noStrike" dirty="0">
                          <a:solidFill>
                            <a:schemeClr val="tx1"/>
                          </a:solidFill>
                          <a:effectLst/>
                          <a:latin typeface="Arial Black" panose="020B0A04020102020204" pitchFamily="34" charset="0"/>
                        </a:rPr>
                        <a:t>Total Suspended Solids</a:t>
                      </a:r>
                      <a:endParaRPr lang="en-US" sz="1050" b="1" i="0" u="none" strike="noStrike" dirty="0">
                        <a:solidFill>
                          <a:schemeClr val="tx1"/>
                        </a:solidFill>
                        <a:effectLst/>
                        <a:latin typeface="Arial Black" panose="020B0A04020102020204" pitchFamily="34" charset="0"/>
                      </a:endParaRPr>
                    </a:p>
                  </a:txBody>
                  <a:tcPr marL="7350" marR="7350" marT="7350" marB="0" anchor="ctr">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050" b="1" u="none" strike="noStrike" dirty="0">
                          <a:solidFill>
                            <a:schemeClr val="tx1"/>
                          </a:solidFill>
                          <a:effectLst/>
                          <a:latin typeface="Arial Black" panose="020B0A04020102020204" pitchFamily="34" charset="0"/>
                        </a:rPr>
                        <a:t>Fecal Coliform Bacteria</a:t>
                      </a:r>
                      <a:endParaRPr lang="en-US" sz="1050" b="1" i="0" u="none" strike="noStrike" dirty="0">
                        <a:solidFill>
                          <a:schemeClr val="tx1"/>
                        </a:solidFill>
                        <a:effectLst/>
                        <a:latin typeface="Arial Black" panose="020B0A04020102020204" pitchFamily="34" charset="0"/>
                      </a:endParaRPr>
                    </a:p>
                  </a:txBody>
                  <a:tcPr marL="7350" marR="7350" marT="7350" marB="0" anchor="ctr">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050" b="1" u="none" strike="noStrike" dirty="0">
                          <a:solidFill>
                            <a:schemeClr val="tx1"/>
                          </a:solidFill>
                          <a:effectLst/>
                          <a:latin typeface="Arial Black" panose="020B0A04020102020204" pitchFamily="34" charset="0"/>
                        </a:rPr>
                        <a:t>Nitrates</a:t>
                      </a:r>
                      <a:endParaRPr lang="en-US" sz="1050" b="1" i="0" u="none" strike="noStrike" dirty="0">
                        <a:solidFill>
                          <a:schemeClr val="tx1"/>
                        </a:solidFill>
                        <a:effectLst/>
                        <a:latin typeface="Arial Black" panose="020B0A04020102020204" pitchFamily="34" charset="0"/>
                      </a:endParaRPr>
                    </a:p>
                  </a:txBody>
                  <a:tcPr marL="7350" marR="7350" marT="7350" marB="0" anchor="ctr">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050" b="1" u="none" strike="noStrike" dirty="0">
                          <a:solidFill>
                            <a:schemeClr val="tx1"/>
                          </a:solidFill>
                          <a:effectLst/>
                          <a:latin typeface="Arial Black" panose="020B0A04020102020204" pitchFamily="34" charset="0"/>
                        </a:rPr>
                        <a:t>Turbidity</a:t>
                      </a:r>
                      <a:endParaRPr lang="en-US" sz="1050" b="1" i="0" u="none" strike="noStrike" dirty="0">
                        <a:solidFill>
                          <a:schemeClr val="tx1"/>
                        </a:solidFill>
                        <a:effectLst/>
                        <a:latin typeface="Arial Black" panose="020B0A04020102020204" pitchFamily="34" charset="0"/>
                      </a:endParaRPr>
                    </a:p>
                  </a:txBody>
                  <a:tcPr marL="7350" marR="7350" marT="7350" marB="0" anchor="ctr">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050" b="1" u="none" strike="noStrike" dirty="0">
                          <a:solidFill>
                            <a:schemeClr val="tx1"/>
                          </a:solidFill>
                          <a:effectLst/>
                          <a:latin typeface="Arial Black" panose="020B0A04020102020204" pitchFamily="34" charset="0"/>
                        </a:rPr>
                        <a:t>Temperature</a:t>
                      </a:r>
                      <a:endParaRPr lang="en-US" sz="1050" b="1" i="0" u="none" strike="noStrike" dirty="0">
                        <a:solidFill>
                          <a:schemeClr val="tx1"/>
                        </a:solidFill>
                        <a:effectLst/>
                        <a:latin typeface="Arial Black" panose="020B0A04020102020204" pitchFamily="34" charset="0"/>
                      </a:endParaRPr>
                    </a:p>
                  </a:txBody>
                  <a:tcPr marL="7350" marR="7350" marT="7350" marB="0" anchor="ctr">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050" b="1" u="none" strike="noStrike" dirty="0">
                          <a:solidFill>
                            <a:schemeClr val="tx1"/>
                          </a:solidFill>
                          <a:effectLst/>
                          <a:latin typeface="Arial Black" panose="020B0A04020102020204" pitchFamily="34" charset="0"/>
                        </a:rPr>
                        <a:t>pH</a:t>
                      </a:r>
                      <a:endParaRPr lang="en-US" sz="1050" b="1" i="0" u="none" strike="noStrike" dirty="0">
                        <a:solidFill>
                          <a:schemeClr val="tx1"/>
                        </a:solidFill>
                        <a:effectLst/>
                        <a:latin typeface="Arial Black" panose="020B0A04020102020204" pitchFamily="34" charset="0"/>
                      </a:endParaRPr>
                    </a:p>
                  </a:txBody>
                  <a:tcPr marL="7350" marR="7350" marT="7350" marB="0" anchor="ctr">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050" b="1" u="none" strike="noStrike" dirty="0">
                          <a:solidFill>
                            <a:schemeClr val="tx1"/>
                          </a:solidFill>
                          <a:effectLst/>
                          <a:latin typeface="Arial Black" panose="020B0A04020102020204" pitchFamily="34" charset="0"/>
                        </a:rPr>
                        <a:t>Dissolved Oxygen</a:t>
                      </a:r>
                      <a:endParaRPr lang="en-US" sz="1050" b="1" i="0" u="none" strike="noStrike" dirty="0">
                        <a:solidFill>
                          <a:schemeClr val="tx1"/>
                        </a:solidFill>
                        <a:effectLst/>
                        <a:latin typeface="Arial Black" panose="020B0A04020102020204" pitchFamily="34" charset="0"/>
                      </a:endParaRPr>
                    </a:p>
                  </a:txBody>
                  <a:tcPr marL="7350" marR="7350" marT="7350" marB="0" anchor="ctr">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050" b="1" u="none" strike="noStrike" dirty="0">
                          <a:solidFill>
                            <a:schemeClr val="tx1"/>
                          </a:solidFill>
                          <a:effectLst/>
                          <a:latin typeface="Arial Black" panose="020B0A04020102020204" pitchFamily="34" charset="0"/>
                        </a:rPr>
                        <a:t>Biochemical Oxygen Demand</a:t>
                      </a:r>
                      <a:endParaRPr lang="en-US" sz="1050" b="1" i="0" u="none" strike="noStrike" dirty="0">
                        <a:solidFill>
                          <a:schemeClr val="tx1"/>
                        </a:solidFill>
                        <a:effectLst/>
                        <a:latin typeface="Arial Black" panose="020B0A04020102020204" pitchFamily="34" charset="0"/>
                      </a:endParaRPr>
                    </a:p>
                  </a:txBody>
                  <a:tcPr marL="7350" marR="7350" marT="7350" marB="0" anchor="ctr">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r h="301434">
                <a:tc>
                  <a:txBody>
                    <a:bodyPr/>
                    <a:lstStyle/>
                    <a:p>
                      <a:pPr algn="ctr" fontAlgn="ctr"/>
                      <a:r>
                        <a:rPr lang="en-US" sz="1100" b="1" u="none" strike="noStrike" dirty="0">
                          <a:solidFill>
                            <a:schemeClr val="tx1"/>
                          </a:solidFill>
                          <a:effectLst/>
                          <a:latin typeface="Arial Black" panose="020B0A04020102020204" pitchFamily="34" charset="0"/>
                        </a:rPr>
                        <a:t>Geometric Mean</a:t>
                      </a:r>
                      <a:endParaRPr lang="en-US" sz="1100" b="1" i="0" u="none" strike="noStrike" dirty="0">
                        <a:solidFill>
                          <a:schemeClr val="tx1"/>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100" b="1" u="none" strike="noStrike" dirty="0">
                          <a:solidFill>
                            <a:schemeClr val="tx1"/>
                          </a:solidFill>
                          <a:effectLst/>
                          <a:latin typeface="Arial Black" panose="020B0A04020102020204" pitchFamily="34" charset="0"/>
                        </a:rPr>
                        <a:t>mg/L</a:t>
                      </a:r>
                      <a:endParaRPr lang="en-US" sz="1100" b="1" i="0" u="none" strike="noStrike" dirty="0">
                        <a:solidFill>
                          <a:schemeClr val="tx1"/>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100" b="1" u="none" strike="noStrike" dirty="0">
                          <a:solidFill>
                            <a:schemeClr val="tx1"/>
                          </a:solidFill>
                          <a:effectLst/>
                          <a:latin typeface="Arial Black" panose="020B0A04020102020204" pitchFamily="34" charset="0"/>
                        </a:rPr>
                        <a:t>mg/L</a:t>
                      </a:r>
                      <a:endParaRPr lang="en-US" sz="1100" b="1" i="0" u="none" strike="noStrike" dirty="0">
                        <a:solidFill>
                          <a:schemeClr val="tx1"/>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100" b="1" u="none" strike="noStrike" dirty="0">
                          <a:solidFill>
                            <a:schemeClr val="tx1"/>
                          </a:solidFill>
                          <a:effectLst/>
                          <a:latin typeface="Arial Black" panose="020B0A04020102020204" pitchFamily="34" charset="0"/>
                        </a:rPr>
                        <a:t>Col / 100 ml</a:t>
                      </a:r>
                      <a:endParaRPr lang="en-US" sz="1100" b="1" i="0" u="none" strike="noStrike" dirty="0">
                        <a:solidFill>
                          <a:schemeClr val="tx1"/>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100" b="1" u="none" strike="noStrike" dirty="0">
                          <a:solidFill>
                            <a:schemeClr val="tx1"/>
                          </a:solidFill>
                          <a:effectLst/>
                          <a:latin typeface="Arial Black" panose="020B0A04020102020204" pitchFamily="34" charset="0"/>
                        </a:rPr>
                        <a:t>mg/L</a:t>
                      </a:r>
                      <a:endParaRPr lang="en-US" sz="1100" b="1" i="0" u="none" strike="noStrike" dirty="0">
                        <a:solidFill>
                          <a:schemeClr val="tx1"/>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100" b="1" u="none" strike="noStrike" dirty="0">
                          <a:solidFill>
                            <a:schemeClr val="tx1"/>
                          </a:solidFill>
                          <a:effectLst/>
                          <a:latin typeface="Arial Black" panose="020B0A04020102020204" pitchFamily="34" charset="0"/>
                        </a:rPr>
                        <a:t>NTU </a:t>
                      </a:r>
                      <a:endParaRPr lang="en-US" sz="1100" b="1" i="0" u="none" strike="noStrike" dirty="0">
                        <a:solidFill>
                          <a:schemeClr val="tx1"/>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100" b="1" u="none" strike="noStrike" dirty="0">
                          <a:solidFill>
                            <a:schemeClr val="tx1"/>
                          </a:solidFill>
                          <a:effectLst/>
                          <a:latin typeface="Arial Black" panose="020B0A04020102020204" pitchFamily="34" charset="0"/>
                        </a:rPr>
                        <a:t>° F</a:t>
                      </a:r>
                      <a:endParaRPr lang="en-US" sz="1100" b="1" i="0" u="none" strike="noStrike" dirty="0">
                        <a:solidFill>
                          <a:schemeClr val="tx1"/>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100" b="1" u="none" strike="noStrike" dirty="0">
                          <a:solidFill>
                            <a:schemeClr val="tx1"/>
                          </a:solidFill>
                          <a:effectLst/>
                          <a:latin typeface="Arial Black" panose="020B0A04020102020204" pitchFamily="34" charset="0"/>
                        </a:rPr>
                        <a:t>Units</a:t>
                      </a:r>
                      <a:endParaRPr lang="en-US" sz="1100" b="1" i="0" u="none" strike="noStrike" dirty="0">
                        <a:solidFill>
                          <a:schemeClr val="tx1"/>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100" b="1" u="none" strike="noStrike" dirty="0">
                          <a:solidFill>
                            <a:schemeClr val="tx1"/>
                          </a:solidFill>
                          <a:effectLst/>
                          <a:latin typeface="Arial Black" panose="020B0A04020102020204" pitchFamily="34" charset="0"/>
                        </a:rPr>
                        <a:t>mg/L</a:t>
                      </a:r>
                      <a:endParaRPr lang="en-US" sz="1100" b="1" i="0" u="none" strike="noStrike" dirty="0">
                        <a:solidFill>
                          <a:schemeClr val="tx1"/>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ctr"/>
                      <a:r>
                        <a:rPr lang="en-US" sz="1100" b="1" u="none" strike="noStrike" dirty="0" smtClean="0">
                          <a:solidFill>
                            <a:schemeClr val="tx1"/>
                          </a:solidFill>
                          <a:effectLst/>
                          <a:latin typeface="Arial Black" panose="020B0A04020102020204" pitchFamily="34" charset="0"/>
                        </a:rPr>
                        <a:t>mg/L</a:t>
                      </a:r>
                      <a:endParaRPr lang="en-US" sz="1100" b="1" i="0" u="none" strike="noStrike" dirty="0">
                        <a:solidFill>
                          <a:schemeClr val="tx1"/>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r h="287080">
                <a:tc>
                  <a:txBody>
                    <a:bodyPr/>
                    <a:lstStyle/>
                    <a:p>
                      <a:pPr algn="l" fontAlgn="b"/>
                      <a:r>
                        <a:rPr lang="en-US" sz="1400" b="1" u="none" strike="noStrike" dirty="0">
                          <a:effectLst/>
                        </a:rPr>
                        <a:t>Cemetery Rd. (CC2)</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0.06</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11.6</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129</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2.79</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10.2</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62.5</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7.9</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6.47</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2.15</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r h="287080">
                <a:tc>
                  <a:txBody>
                    <a:bodyPr/>
                    <a:lstStyle/>
                    <a:p>
                      <a:pPr algn="l" fontAlgn="b"/>
                      <a:r>
                        <a:rPr lang="en-US" sz="1400" b="1" u="none" strike="noStrike" dirty="0">
                          <a:effectLst/>
                        </a:rPr>
                        <a:t>Dodge Rd. (CC1)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0.05</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9.0</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175</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2.55</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9.1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62.6</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7.9</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6.57</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2.44</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r h="287080">
                <a:tc>
                  <a:txBody>
                    <a:bodyPr/>
                    <a:lstStyle/>
                    <a:p>
                      <a:pPr algn="l" fontAlgn="b"/>
                      <a:r>
                        <a:rPr lang="en-US" sz="1400" b="1" u="none" strike="noStrike" dirty="0">
                          <a:effectLst/>
                        </a:rPr>
                        <a:t>Dayton Rd. (C2)</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0.007</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14.5</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94</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2.63</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14.9</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63.5</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8.0</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6.23</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2.38</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r h="287080">
                <a:tc>
                  <a:txBody>
                    <a:bodyPr/>
                    <a:lstStyle/>
                    <a:p>
                      <a:pPr algn="l" fontAlgn="b"/>
                      <a:r>
                        <a:rPr lang="en-US" sz="1400" b="1" u="none" strike="noStrike" dirty="0">
                          <a:effectLst/>
                        </a:rPr>
                        <a:t>Wells Rd. (C1)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0.01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23.3</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90</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2.80</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26.2</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64.1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8.0</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6.38</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2.05</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r h="287080">
                <a:tc>
                  <a:txBody>
                    <a:bodyPr/>
                    <a:lstStyle/>
                    <a:p>
                      <a:pPr algn="l" fontAlgn="b"/>
                      <a:r>
                        <a:rPr lang="en-US" sz="1400" b="1" u="none" strike="noStrike" dirty="0">
                          <a:effectLst/>
                        </a:rPr>
                        <a:t>Caine Rd. (V2)</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0.05</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13.6</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55</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2.71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13.9</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63.2</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8.0</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6.49</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2.16</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r h="287080">
                <a:tc>
                  <a:txBody>
                    <a:bodyPr/>
                    <a:lstStyle/>
                    <a:p>
                      <a:pPr algn="l" fontAlgn="b"/>
                      <a:r>
                        <a:rPr lang="en-US" sz="1400" b="1" u="none" strike="noStrike" dirty="0">
                          <a:effectLst/>
                        </a:rPr>
                        <a:t>Huron Rd. (V1)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0.05</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13.3</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58</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2.99</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13.5</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64.2</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8.1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6.12</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1.81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r h="287080">
                <a:tc>
                  <a:txBody>
                    <a:bodyPr/>
                    <a:lstStyle/>
                    <a:p>
                      <a:pPr algn="l" fontAlgn="b"/>
                      <a:r>
                        <a:rPr lang="en-US" sz="1400" b="1" u="none" strike="noStrike" dirty="0">
                          <a:effectLst/>
                        </a:rPr>
                        <a:t>Bray Rd. (F2)</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0.10</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13.9</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189</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2.10</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10.2</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64.3</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8.1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6.24</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1.96</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r h="287080">
                <a:tc>
                  <a:txBody>
                    <a:bodyPr/>
                    <a:lstStyle/>
                    <a:p>
                      <a:pPr algn="l" fontAlgn="b"/>
                      <a:r>
                        <a:rPr lang="en-US" sz="1400" b="1" u="none" strike="noStrike" dirty="0">
                          <a:effectLst/>
                        </a:rPr>
                        <a:t>Beyer Rd. (F1)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0.10</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20.2</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163</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2.11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13.5</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64.6</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8.0</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6.20</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2.03</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r h="301434">
                <a:tc>
                  <a:txBody>
                    <a:bodyPr/>
                    <a:lstStyle/>
                    <a:p>
                      <a:pPr algn="l" fontAlgn="b"/>
                      <a:r>
                        <a:rPr lang="en-US" sz="1400" b="1" u="none" strike="noStrike" dirty="0">
                          <a:effectLst/>
                        </a:rPr>
                        <a:t>Fort Rd. (B1)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0.11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15.6</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83</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2.62</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15.8</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66.2</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8.1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6.21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400" b="1" u="none" strike="noStrike" dirty="0">
                          <a:effectLst/>
                        </a:rPr>
                        <a:t>1.71</a:t>
                      </a:r>
                      <a:endParaRPr lang="en-US" sz="1400" b="1" i="0" u="none" strike="noStrike" dirty="0">
                        <a:solidFill>
                          <a:srgbClr val="000000"/>
                        </a:solidFill>
                        <a:effectLst/>
                        <a:latin typeface="Calibri"/>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r h="354054">
                <a:tc>
                  <a:txBody>
                    <a:bodyPr/>
                    <a:lstStyle/>
                    <a:p>
                      <a:pPr algn="l" fontAlgn="b"/>
                      <a:r>
                        <a:rPr lang="en-US" sz="1050" b="1" u="none" strike="noStrike" dirty="0">
                          <a:solidFill>
                            <a:srgbClr val="FFFFFF"/>
                          </a:solidFill>
                          <a:effectLst/>
                          <a:latin typeface="Arial Black" panose="020B0A04020102020204" pitchFamily="34" charset="0"/>
                        </a:rPr>
                        <a:t>Study Area Geometric Mean</a:t>
                      </a:r>
                      <a:endParaRPr lang="en-US" sz="1050" b="1" i="0" u="none" strike="noStrike" dirty="0">
                        <a:solidFill>
                          <a:srgbClr val="FFFFFF"/>
                        </a:solidFill>
                        <a:effectLst/>
                        <a:latin typeface="Arial Black" panose="020B0A04020102020204" pitchFamily="34" charset="0"/>
                      </a:endParaRPr>
                    </a:p>
                  </a:txBody>
                  <a:tcPr marL="7350" marR="7350" marT="7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200" b="1" u="none" strike="noStrike" dirty="0">
                          <a:solidFill>
                            <a:srgbClr val="FFFFFF"/>
                          </a:solidFill>
                          <a:effectLst/>
                          <a:latin typeface="Arial Black" panose="020B0A04020102020204" pitchFamily="34" charset="0"/>
                        </a:rPr>
                        <a:t>0.04</a:t>
                      </a:r>
                      <a:endParaRPr lang="en-US" sz="1200" b="1" i="0" u="none" strike="noStrike" dirty="0">
                        <a:solidFill>
                          <a:srgbClr val="FFFFFF"/>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200" b="1" u="none" strike="noStrike" dirty="0">
                          <a:solidFill>
                            <a:srgbClr val="FFFFFF"/>
                          </a:solidFill>
                          <a:effectLst/>
                          <a:latin typeface="Arial Black" panose="020B0A04020102020204" pitchFamily="34" charset="0"/>
                        </a:rPr>
                        <a:t>14.46</a:t>
                      </a:r>
                      <a:endParaRPr lang="en-US" sz="1200" b="1" i="0" u="none" strike="noStrike" dirty="0">
                        <a:solidFill>
                          <a:srgbClr val="FFFFFF"/>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200" b="1" u="none" strike="noStrike" dirty="0">
                          <a:solidFill>
                            <a:srgbClr val="FFFFFF"/>
                          </a:solidFill>
                          <a:effectLst/>
                          <a:latin typeface="Arial Black" panose="020B0A04020102020204" pitchFamily="34" charset="0"/>
                        </a:rPr>
                        <a:t>105</a:t>
                      </a:r>
                      <a:endParaRPr lang="en-US" sz="1200" b="1" i="0" u="none" strike="noStrike" dirty="0">
                        <a:solidFill>
                          <a:srgbClr val="FFFFFF"/>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200" b="1" u="none" strike="noStrike" dirty="0">
                          <a:solidFill>
                            <a:srgbClr val="FFFFFF"/>
                          </a:solidFill>
                          <a:effectLst/>
                          <a:latin typeface="Arial Black" panose="020B0A04020102020204" pitchFamily="34" charset="0"/>
                        </a:rPr>
                        <a:t>2.57</a:t>
                      </a:r>
                      <a:endParaRPr lang="en-US" sz="1200" b="1" i="0" u="none" strike="noStrike" dirty="0">
                        <a:solidFill>
                          <a:srgbClr val="FFFFFF"/>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200" b="1" u="none" strike="noStrike" dirty="0">
                          <a:solidFill>
                            <a:srgbClr val="FFFFFF"/>
                          </a:solidFill>
                          <a:effectLst/>
                          <a:latin typeface="Arial Black" panose="020B0A04020102020204" pitchFamily="34" charset="0"/>
                        </a:rPr>
                        <a:t>13.50</a:t>
                      </a:r>
                      <a:endParaRPr lang="en-US" sz="1200" b="1" i="0" u="none" strike="noStrike" dirty="0">
                        <a:solidFill>
                          <a:srgbClr val="FFFFFF"/>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200" b="1" u="none" strike="noStrike" dirty="0">
                          <a:solidFill>
                            <a:srgbClr val="FFFFFF"/>
                          </a:solidFill>
                          <a:effectLst/>
                          <a:latin typeface="Arial Black" panose="020B0A04020102020204" pitchFamily="34" charset="0"/>
                        </a:rPr>
                        <a:t>63.90</a:t>
                      </a:r>
                      <a:endParaRPr lang="en-US" sz="1200" b="1" i="0" u="none" strike="noStrike" dirty="0">
                        <a:solidFill>
                          <a:srgbClr val="FFFFFF"/>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200" b="1" u="none" strike="noStrike" dirty="0">
                          <a:solidFill>
                            <a:srgbClr val="FFFFFF"/>
                          </a:solidFill>
                          <a:effectLst/>
                          <a:latin typeface="Arial Black" panose="020B0A04020102020204" pitchFamily="34" charset="0"/>
                        </a:rPr>
                        <a:t>8.00</a:t>
                      </a:r>
                      <a:endParaRPr lang="en-US" sz="1200" b="1" i="0" u="none" strike="noStrike" dirty="0">
                        <a:solidFill>
                          <a:srgbClr val="FFFFFF"/>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200" b="1" u="none" strike="noStrike" dirty="0">
                          <a:solidFill>
                            <a:srgbClr val="FFFFFF"/>
                          </a:solidFill>
                          <a:effectLst/>
                          <a:latin typeface="Arial Black" panose="020B0A04020102020204" pitchFamily="34" charset="0"/>
                        </a:rPr>
                        <a:t>6.32</a:t>
                      </a:r>
                      <a:endParaRPr lang="en-US" sz="1200" b="1" i="0" u="none" strike="noStrike" dirty="0">
                        <a:solidFill>
                          <a:srgbClr val="FFFFFF"/>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fontAlgn="b"/>
                      <a:r>
                        <a:rPr lang="en-US" sz="1200" b="1" u="none" strike="noStrike" dirty="0">
                          <a:solidFill>
                            <a:srgbClr val="FFFFFF"/>
                          </a:solidFill>
                          <a:effectLst/>
                          <a:latin typeface="Arial Black" panose="020B0A04020102020204" pitchFamily="34" charset="0"/>
                        </a:rPr>
                        <a:t>2.06</a:t>
                      </a:r>
                      <a:endParaRPr lang="en-US" sz="1200" b="1" i="0" u="none" strike="noStrike" dirty="0">
                        <a:solidFill>
                          <a:srgbClr val="FFFFFF"/>
                        </a:solidFill>
                        <a:effectLst/>
                        <a:latin typeface="Arial Black" panose="020B0A04020102020204" pitchFamily="34" charset="0"/>
                      </a:endParaRPr>
                    </a:p>
                  </a:txBody>
                  <a:tcPr marL="7350" marR="7350" marT="7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bl>
          </a:graphicData>
        </a:graphic>
      </p:graphicFrame>
    </p:spTree>
    <p:extLst>
      <p:ext uri="{BB962C8B-B14F-4D97-AF65-F5344CB8AC3E}">
        <p14:creationId xmlns:p14="http://schemas.microsoft.com/office/powerpoint/2010/main" val="2558983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685799"/>
          </a:xfrm>
        </p:spPr>
        <p:txBody>
          <a:bodyPr>
            <a:noAutofit/>
          </a:bodyPr>
          <a:lstStyle/>
          <a:p>
            <a:r>
              <a:rPr lang="en-US" sz="4000" b="1" u="sng" dirty="0" smtClean="0">
                <a:solidFill>
                  <a:schemeClr val="tx1"/>
                </a:solidFill>
              </a:rPr>
              <a:t>Annual Comparison</a:t>
            </a:r>
            <a:endParaRPr lang="en-US" sz="4000" b="1" u="sng" dirty="0">
              <a:solidFill>
                <a:schemeClr val="tx1"/>
              </a:solidFill>
            </a:endParaRPr>
          </a:p>
        </p:txBody>
      </p:sp>
      <p:sp>
        <p:nvSpPr>
          <p:cNvPr id="5" name="Rectangle 4"/>
          <p:cNvSpPr/>
          <p:nvPr/>
        </p:nvSpPr>
        <p:spPr>
          <a:xfrm>
            <a:off x="1143000" y="1779687"/>
            <a:ext cx="6705600" cy="1200329"/>
          </a:xfrm>
          <a:prstGeom prst="rect">
            <a:avLst/>
          </a:prstGeom>
        </p:spPr>
        <p:txBody>
          <a:bodyPr wrap="square">
            <a:spAutoFit/>
          </a:bodyPr>
          <a:lstStyle/>
          <a:p>
            <a:pPr algn="just"/>
            <a:endParaRPr lang="en-US" b="1" dirty="0" smtClean="0">
              <a:solidFill>
                <a:srgbClr val="FFFF00"/>
              </a:solidFill>
              <a:latin typeface="Calibri" pitchFamily="34" charset="0"/>
            </a:endParaRPr>
          </a:p>
          <a:p>
            <a:pPr algn="just"/>
            <a:endParaRPr lang="en-US" b="1" dirty="0" smtClean="0">
              <a:solidFill>
                <a:srgbClr val="FFFF00"/>
              </a:solidFill>
              <a:latin typeface="Calibri" pitchFamily="34" charset="0"/>
            </a:endParaRPr>
          </a:p>
          <a:p>
            <a:pPr algn="just"/>
            <a:endParaRPr lang="en-US" b="1" dirty="0">
              <a:solidFill>
                <a:srgbClr val="FFFF00"/>
              </a:solidFill>
              <a:latin typeface="Calibri" pitchFamily="34" charset="0"/>
            </a:endParaRPr>
          </a:p>
          <a:p>
            <a:pPr algn="just"/>
            <a:endParaRPr lang="en-US" b="1" dirty="0">
              <a:solidFill>
                <a:srgbClr val="FFFF00"/>
              </a:solidFill>
              <a:latin typeface="Calibri"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85922"/>
            <a:ext cx="8686800" cy="3876675"/>
          </a:xfrm>
          <a:prstGeom prst="rect">
            <a:avLst/>
          </a:prstGeom>
          <a:gradFill>
            <a:gsLst>
              <a:gs pos="0">
                <a:srgbClr val="DDEBCF"/>
              </a:gs>
              <a:gs pos="90000">
                <a:srgbClr val="9CB86E"/>
              </a:gs>
              <a:gs pos="100000">
                <a:srgbClr val="156B13"/>
              </a:gs>
            </a:gsLst>
            <a:lin ang="5400000" scaled="0"/>
          </a:gradFill>
          <a:ln>
            <a:noFill/>
          </a:ln>
          <a:effectLst/>
        </p:spPr>
      </p:pic>
    </p:spTree>
    <p:extLst>
      <p:ext uri="{BB962C8B-B14F-4D97-AF65-F5344CB8AC3E}">
        <p14:creationId xmlns:p14="http://schemas.microsoft.com/office/powerpoint/2010/main" val="199374951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Waveform</Template>
  <TotalTime>1621</TotalTime>
  <Words>1679</Words>
  <Application>Microsoft Macintosh PowerPoint</Application>
  <PresentationFormat>On-screen Show (4:3)</PresentationFormat>
  <Paragraphs>488</Paragraphs>
  <Slides>27</Slides>
  <Notes>23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Waveform</vt:lpstr>
      <vt:lpstr>Cass River Water Quality Monitoring Project</vt:lpstr>
      <vt:lpstr>Project Background and Goals</vt:lpstr>
      <vt:lpstr>Project Study Area</vt:lpstr>
      <vt:lpstr>Project Study Area</vt:lpstr>
      <vt:lpstr>Sample Sites</vt:lpstr>
      <vt:lpstr>Sample Parameters</vt:lpstr>
      <vt:lpstr>Year Two Sampling Summary Highlights</vt:lpstr>
      <vt:lpstr>Sample Results – Year Two</vt:lpstr>
      <vt:lpstr>Annual Comparison</vt:lpstr>
      <vt:lpstr>Mean Value Comparison - Phosphorous</vt:lpstr>
      <vt:lpstr>Mean Value Comparison - TSS</vt:lpstr>
      <vt:lpstr>Mean Value Comparison – Fecal Coliform</vt:lpstr>
      <vt:lpstr>Mean Value Comparison – Nitrates</vt:lpstr>
      <vt:lpstr>Mean Value Comparison – Turbidity</vt:lpstr>
      <vt:lpstr>Mean Value Comparison – Temperature</vt:lpstr>
      <vt:lpstr>Mean Value Comparison – pH</vt:lpstr>
      <vt:lpstr>Mean Value Comparison – Dissolved Oxygen</vt:lpstr>
      <vt:lpstr>Mean Value Comparison– Biochemical Oxygen Demand</vt:lpstr>
      <vt:lpstr>Water Quality Index (WQI) Summary</vt:lpstr>
      <vt:lpstr>Water Quality Index (WQI) Summary</vt:lpstr>
      <vt:lpstr>Water Quality Index (WQI) Summary</vt:lpstr>
      <vt:lpstr>Water Quality Index (WQI) Summary</vt:lpstr>
      <vt:lpstr>Water Quality Standard (WQS) Summary</vt:lpstr>
      <vt:lpstr>Observations and Conclusions</vt:lpstr>
      <vt:lpstr>Recommendations</vt:lpstr>
      <vt:lpstr>Project Partners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Cass River Water Quality Monitoring Project</dc:title>
  <dc:creator>eric hakel</dc:creator>
  <cp:lastModifiedBy>Barb Zeilinger</cp:lastModifiedBy>
  <cp:revision>294</cp:revision>
  <dcterms:created xsi:type="dcterms:W3CDTF">2013-05-19T11:48:31Z</dcterms:created>
  <dcterms:modified xsi:type="dcterms:W3CDTF">2014-06-05T11:48:30Z</dcterms:modified>
</cp:coreProperties>
</file>